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67" r:id="rId5"/>
    <p:sldId id="324" r:id="rId6"/>
    <p:sldId id="368" r:id="rId7"/>
    <p:sldId id="369" r:id="rId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333333"/>
    <a:srgbClr val="1DAF8E"/>
    <a:srgbClr val="0F2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0249" autoAdjust="0"/>
  </p:normalViewPr>
  <p:slideViewPr>
    <p:cSldViewPr>
      <p:cViewPr varScale="1">
        <p:scale>
          <a:sx n="89" d="100"/>
          <a:sy n="89" d="100"/>
        </p:scale>
        <p:origin x="-23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2576-31A4-4CE7-832F-736A0995F6FB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3F69B-E48F-4D9B-8D5F-80ADDB9322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28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49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85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10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5" y="3573016"/>
            <a:ext cx="4215238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42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11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06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06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35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34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16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2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F2D52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F2D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9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3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99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0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84169" y="623731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0F2D52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814392"/>
            <a:ext cx="8229600" cy="4949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0F2D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81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33333"/>
                </a:solidFill>
                <a:latin typeface="+mn-lt"/>
              </a:defRPr>
            </a:lvl1pPr>
            <a:lvl2pPr>
              <a:defRPr>
                <a:solidFill>
                  <a:srgbClr val="333333"/>
                </a:solidFill>
                <a:latin typeface="+mn-lt"/>
              </a:defRPr>
            </a:lvl2pPr>
            <a:lvl3pPr>
              <a:defRPr>
                <a:solidFill>
                  <a:srgbClr val="333333"/>
                </a:solidFill>
                <a:latin typeface="+mn-lt"/>
              </a:defRPr>
            </a:lvl3pPr>
            <a:lvl4pPr>
              <a:defRPr>
                <a:solidFill>
                  <a:srgbClr val="333333"/>
                </a:solidFill>
                <a:latin typeface="+mn-lt"/>
              </a:defRPr>
            </a:lvl4pPr>
            <a:lvl5pPr>
              <a:defRPr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10/11/2017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17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33333"/>
                </a:solidFill>
                <a:latin typeface="+mn-lt"/>
              </a:defRPr>
            </a:lvl1pPr>
            <a:lvl2pPr>
              <a:defRPr>
                <a:solidFill>
                  <a:srgbClr val="333333"/>
                </a:solidFill>
                <a:latin typeface="+mn-lt"/>
              </a:defRPr>
            </a:lvl2pPr>
            <a:lvl3pPr>
              <a:defRPr>
                <a:solidFill>
                  <a:srgbClr val="333333"/>
                </a:solidFill>
                <a:latin typeface="+mn-lt"/>
              </a:defRPr>
            </a:lvl3pPr>
            <a:lvl4pPr>
              <a:defRPr>
                <a:solidFill>
                  <a:srgbClr val="333333"/>
                </a:solidFill>
                <a:latin typeface="+mn-lt"/>
              </a:defRPr>
            </a:lvl4pPr>
            <a:lvl5pPr>
              <a:defRPr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10/11/2017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32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400">
                <a:solidFill>
                  <a:srgbClr val="333333"/>
                </a:solidFill>
                <a:latin typeface="+mn-lt"/>
              </a:defRPr>
            </a:lvl2pPr>
            <a:lvl3pPr>
              <a:defRPr sz="2000">
                <a:solidFill>
                  <a:srgbClr val="333333"/>
                </a:solidFill>
                <a:latin typeface="+mn-lt"/>
              </a:defRPr>
            </a:lvl3pPr>
            <a:lvl4pPr>
              <a:defRPr sz="1800">
                <a:solidFill>
                  <a:srgbClr val="333333"/>
                </a:solidFill>
                <a:latin typeface="+mn-lt"/>
              </a:defRPr>
            </a:lvl4pPr>
            <a:lvl5pPr>
              <a:defRPr sz="1800">
                <a:solidFill>
                  <a:srgbClr val="33333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400">
                <a:solidFill>
                  <a:srgbClr val="333333"/>
                </a:solidFill>
                <a:latin typeface="+mn-lt"/>
              </a:defRPr>
            </a:lvl2pPr>
            <a:lvl3pPr>
              <a:defRPr sz="2000">
                <a:solidFill>
                  <a:srgbClr val="333333"/>
                </a:solidFill>
                <a:latin typeface="+mn-lt"/>
              </a:defRPr>
            </a:lvl3pPr>
            <a:lvl4pPr>
              <a:defRPr sz="1800">
                <a:solidFill>
                  <a:srgbClr val="333333"/>
                </a:solidFill>
                <a:latin typeface="+mn-lt"/>
              </a:defRPr>
            </a:lvl4pPr>
            <a:lvl5pPr>
              <a:defRPr sz="1800">
                <a:solidFill>
                  <a:srgbClr val="33333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10/11/2017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6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4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2" r:id="rId4"/>
    <p:sldLayoutId id="2147483663" r:id="rId5"/>
    <p:sldLayoutId id="2147483664" r:id="rId6"/>
    <p:sldLayoutId id="2147483650" r:id="rId7"/>
    <p:sldLayoutId id="2147483661" r:id="rId8"/>
    <p:sldLayoutId id="2147483652" r:id="rId9"/>
    <p:sldLayoutId id="2147483651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492896"/>
            <a:ext cx="5184576" cy="1368152"/>
          </a:xfrm>
        </p:spPr>
        <p:txBody>
          <a:bodyPr/>
          <a:lstStyle/>
          <a:p>
            <a:r>
              <a:rPr lang="en-AU" i="1" dirty="0" smtClean="0"/>
              <a:t/>
            </a:r>
            <a:br>
              <a:rPr lang="en-AU" i="1" dirty="0" smtClean="0"/>
            </a:br>
            <a:r>
              <a:rPr lang="en-AU" i="1" dirty="0" smtClean="0"/>
              <a:t>UNIT: FT-6</a:t>
            </a:r>
            <a:br>
              <a:rPr lang="en-AU" i="1" dirty="0" smtClean="0"/>
            </a:br>
            <a:r>
              <a:rPr lang="en-AU" dirty="0"/>
              <a:t>Proposing an </a:t>
            </a:r>
            <a:r>
              <a:rPr lang="en-AU" dirty="0" smtClean="0"/>
              <a:t>Alternate</a:t>
            </a:r>
            <a:br>
              <a:rPr lang="en-AU" dirty="0" smtClean="0"/>
            </a:br>
            <a:r>
              <a:rPr lang="en-AU" dirty="0" smtClean="0"/>
              <a:t>Route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3BFEBE-CBEB-45EB-9048-8067B9DD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NHVR’s Journey Planner routing tool has been disabled and now all cases will utilise the in-built mapping tool within the Portal. Features like ‘Drag n Drop’ functionality have been added to make it easier to update the route.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are a range of tools available to assist you in your assessment </a:t>
            </a:r>
            <a:r>
              <a:rPr lang="en-US" sz="1600" i="1" dirty="0" smtClean="0"/>
              <a:t>(network layers, Google Street View, Print, Measure - Draw, Opacity Toggles, Road List)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Each Road Manager is identified in the route as a different </a:t>
            </a:r>
            <a:r>
              <a:rPr lang="en-US" sz="1600" dirty="0" err="1" smtClean="0"/>
              <a:t>colour</a:t>
            </a:r>
            <a:r>
              <a:rPr lang="en-US" sz="1600" dirty="0" smtClean="0"/>
              <a:t> </a:t>
            </a:r>
            <a:r>
              <a:rPr lang="en-US" sz="1600" i="1" dirty="0" smtClean="0"/>
              <a:t>(this is randomly assigned upon each login)</a:t>
            </a:r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The functionality allows a user to update a route and save it as an alternate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AU" sz="1600" dirty="0"/>
              <a:t>A user may save as many alternates to a route as they would like</a:t>
            </a:r>
          </a:p>
          <a:p>
            <a:pPr lvl="1" indent="0">
              <a:buNone/>
            </a:pPr>
            <a:endParaRPr lang="en-AU" sz="16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AU" sz="1600" dirty="0"/>
              <a:t>Each time an alternate is saved the system registers who updated the route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AU" sz="1600" dirty="0"/>
              <a:t>There can only be one ‘current’ route on a case at a time </a:t>
            </a:r>
            <a:r>
              <a:rPr lang="en-AU" sz="1050" i="1" dirty="0"/>
              <a:t>(*this is the route you perform your assessment against</a:t>
            </a:r>
            <a:r>
              <a:rPr lang="en-AU" sz="1050" i="1" dirty="0" smtClean="0"/>
              <a:t>)</a:t>
            </a:r>
          </a:p>
          <a:p>
            <a:endParaRPr lang="en-AU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71091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F2D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0" dirty="0" smtClean="0"/>
              <a:t>Proposing an Alternate Route (FT-6)| </a:t>
            </a:r>
            <a:r>
              <a:rPr lang="en-AU" dirty="0" smtClean="0"/>
              <a:t>Overview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99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371091"/>
            <a:ext cx="8784976" cy="778098"/>
          </a:xfrm>
        </p:spPr>
        <p:txBody>
          <a:bodyPr>
            <a:normAutofit/>
          </a:bodyPr>
          <a:lstStyle/>
          <a:p>
            <a:r>
              <a:rPr lang="en-AU" sz="2800" b="0" dirty="0"/>
              <a:t>Proposing an Alternate Route (FT-6)| </a:t>
            </a:r>
            <a:r>
              <a:rPr lang="en-AU" sz="2800" dirty="0"/>
              <a:t>Scenario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336E2595-7D77-4023-BA8F-795BAF198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01" y="1275837"/>
            <a:ext cx="2530624" cy="1574884"/>
          </a:xfrm>
        </p:spPr>
        <p:txBody>
          <a:bodyPr/>
          <a:lstStyle/>
          <a:p>
            <a:r>
              <a:rPr lang="en-AU" sz="1800" b="1" i="1" dirty="0"/>
              <a:t>Scenario:</a:t>
            </a:r>
            <a:endParaRPr lang="en-AU" b="1" i="1" dirty="0"/>
          </a:p>
          <a:p>
            <a:r>
              <a:rPr lang="en-AU" sz="1400" dirty="0"/>
              <a:t>You have begun your assessment of a case and now need to check the route, you identify a better alternate route for the applicant.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1432" y="1268760"/>
            <a:ext cx="58326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Steps:</a:t>
            </a:r>
          </a:p>
          <a:p>
            <a:r>
              <a:rPr lang="en-US" sz="1400" b="1" dirty="0"/>
              <a:t>Part 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Login to the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400" dirty="0"/>
              <a:t>Navigate to the Case Tracker and Open the Case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400" dirty="0"/>
              <a:t>Navigate to the ‘Route management’ tab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400" dirty="0"/>
              <a:t>Drag and drop a section of the route to use alternate roads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400" dirty="0"/>
              <a:t>On the ‘Plan’ sub tab click on the ‘Save Alt’ button to save the route</a:t>
            </a:r>
          </a:p>
          <a:p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506237"/>
            <a:ext cx="2507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Expected Outcome:</a:t>
            </a:r>
          </a:p>
          <a:p>
            <a:r>
              <a:rPr lang="en-AU" sz="1400" dirty="0"/>
              <a:t>You successfully plot &amp; save an alternate route.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EA8637CC-EF4D-4A0B-8BA3-90830B3E339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536" y="5589240"/>
            <a:ext cx="8568952" cy="504056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b="1" i="1" dirty="0" smtClean="0"/>
              <a:t>The following slide includes a video, demonstrating the scenarios and steps.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580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371091"/>
            <a:ext cx="8712968" cy="778098"/>
          </a:xfrm>
        </p:spPr>
        <p:txBody>
          <a:bodyPr>
            <a:normAutofit/>
          </a:bodyPr>
          <a:lstStyle/>
          <a:p>
            <a:r>
              <a:rPr lang="en-AU" sz="2800" b="0" dirty="0"/>
              <a:t>Proposing an Alternate Route (FT-6)| </a:t>
            </a:r>
            <a:r>
              <a:rPr lang="en-AU" sz="2800" dirty="0" smtClean="0"/>
              <a:t>Video</a:t>
            </a:r>
            <a:endParaRPr lang="en-AU" sz="2800" dirty="0"/>
          </a:p>
        </p:txBody>
      </p:sp>
      <p:pic>
        <p:nvPicPr>
          <p:cNvPr id="3" name="TtT3.2-E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521413" y="1772816"/>
            <a:ext cx="7972412" cy="467271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EA8637CC-EF4D-4A0B-8BA3-90830B3E339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1520" y="1124744"/>
            <a:ext cx="8568952" cy="59432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b="1" i="1" dirty="0"/>
              <a:t>Demonstration of previous scenario- </a:t>
            </a:r>
            <a:r>
              <a:rPr lang="en-US" sz="1800" dirty="0" smtClean="0"/>
              <a:t>Create </a:t>
            </a:r>
            <a:r>
              <a:rPr lang="en-US" sz="1800" dirty="0"/>
              <a:t>an alternate route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763688" y="6231518"/>
            <a:ext cx="3456384" cy="432048"/>
          </a:xfrm>
          <a:prstGeom prst="wedgeRectCallout">
            <a:avLst>
              <a:gd name="adj1" fmla="val -76217"/>
              <a:gd name="adj2" fmla="val -27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Click here to play the video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38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5&quot;/&gt;&lt;/TableIndex&gt;&lt;/ShapeTextInfo&gt;"/>
  <p:tag name="HTML_SHAPEINFO" val="&lt;ThreeDShapeInfo&gt;&lt;uuid val=&quot;{BADD89A6-331D-4188-8CF2-923AAAF1B509}&quot;/&gt;&lt;isInvalidForFieldText val=&quot;0&quot;/&gt;&lt;Image&gt;&lt;filename val=&quot;C:\Users\Andrew.Blunden\AppData\Local\Temp\CP678084234877Session\CPTrustFolder678084234923\PPTImport678084358929\data\asimages\{BADD89A6-331D-4188-8CF2-923AAAF1B509}_16.png&quot;/&gt;&lt;left val=&quot;36&quot;/&gt;&lt;top val=&quot;114&quot;/&gt;&lt;width val=&quot;905&quot;/&gt;&lt;height val=&quot;5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5&quot;/&gt;&lt;/TableIndex&gt;&lt;/ShapeTextInfo&gt;"/>
  <p:tag name="HTML_SHAPEINFO" val="&lt;ThreeDShapeInfo&gt;&lt;uuid val=&quot;{BADD89A6-331D-4188-8CF2-923AAAF1B509}&quot;/&gt;&lt;isInvalidForFieldText val=&quot;0&quot;/&gt;&lt;Image&gt;&lt;filename val=&quot;C:\Users\Andrew.Blunden\AppData\Local\Temp\CP678084234877Session\CPTrustFolder678084234923\PPTImport678084358929\data\asimages\{BADD89A6-331D-4188-8CF2-923AAAF1B509}_16.png&quot;/&gt;&lt;left val=&quot;36&quot;/&gt;&lt;top val=&quot;114&quot;/&gt;&lt;width val=&quot;905&quot;/&gt;&lt;height val=&quot;58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NHVR">
      <a:dk1>
        <a:sysClr val="windowText" lastClr="000000"/>
      </a:dk1>
      <a:lt1>
        <a:sysClr val="window" lastClr="FFFFFF"/>
      </a:lt1>
      <a:dk2>
        <a:srgbClr val="0F2D52"/>
      </a:dk2>
      <a:lt2>
        <a:srgbClr val="43849D"/>
      </a:lt2>
      <a:accent1>
        <a:srgbClr val="4A9B98"/>
      </a:accent1>
      <a:accent2>
        <a:srgbClr val="67A7CC"/>
      </a:accent2>
      <a:accent3>
        <a:srgbClr val="262626"/>
      </a:accent3>
      <a:accent4>
        <a:srgbClr val="B4C4D1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631A83A1D9D4488FC27E88232CD45" ma:contentTypeVersion="5" ma:contentTypeDescription="Create a new document." ma:contentTypeScope="" ma:versionID="bcc3b0ea89f3407363a7d934638cf4c1">
  <xsd:schema xmlns:xsd="http://www.w3.org/2001/XMLSchema" xmlns:xs="http://www.w3.org/2001/XMLSchema" xmlns:p="http://schemas.microsoft.com/office/2006/metadata/properties" xmlns:ns2="dba49c68-f22a-4693-9ff1-9b2769048b60" xmlns:ns3="8663bc20-0f28-4f06-8839-041663ed56be" targetNamespace="http://schemas.microsoft.com/office/2006/metadata/properties" ma:root="true" ma:fieldsID="5c19a521f95bab3b481cfb5d4f689eaa" ns2:_="" ns3:_="">
    <xsd:import namespace="dba49c68-f22a-4693-9ff1-9b2769048b60"/>
    <xsd:import namespace="8663bc20-0f28-4f06-8839-041663ed56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49c68-f22a-4693-9ff1-9b2769048b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3bc20-0f28-4f06-8839-041663ed5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CDA162-FD5A-4551-AFDA-B45A451BC10B}">
  <ds:schemaRefs>
    <ds:schemaRef ds:uri="http://purl.org/dc/dcmitype/"/>
    <ds:schemaRef ds:uri="http://purl.org/dc/elements/1.1/"/>
    <ds:schemaRef ds:uri="dba49c68-f22a-4693-9ff1-9b2769048b60"/>
    <ds:schemaRef ds:uri="http://schemas.microsoft.com/office/2006/documentManagement/types"/>
    <ds:schemaRef ds:uri="http://www.w3.org/XML/1998/namespace"/>
    <ds:schemaRef ds:uri="8663bc20-0f28-4f06-8839-041663ed56b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1D17BBA-572C-42D3-B69E-3C756FF8D2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42BC2C-DDDF-464F-9D0F-FAC4550A9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a49c68-f22a-4693-9ff1-9b2769048b60"/>
    <ds:schemaRef ds:uri="8663bc20-0f28-4f06-8839-041663ed5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5723</TotalTime>
  <Words>315</Words>
  <Application>Microsoft Office PowerPoint</Application>
  <PresentationFormat>On-screen Show (4:3)</PresentationFormat>
  <Paragraphs>36</Paragraphs>
  <Slides>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UNIT: FT-6 Proposing an Alternate Route  </vt:lpstr>
      <vt:lpstr>PowerPoint Presentation</vt:lpstr>
      <vt:lpstr>Proposing an Alternate Route (FT-6)| Scenario</vt:lpstr>
      <vt:lpstr>Proposing an Alternate Route (FT-6)| Video</vt:lpstr>
    </vt:vector>
  </TitlesOfParts>
  <Manager>Linda.MacDonald@nhvr.gov.au</Manager>
  <Company>National Heavy Vehicle Regulator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Crane;Linda.MacDonald@nhvr.gov.au</dc:creator>
  <cp:lastModifiedBy>Windows User</cp:lastModifiedBy>
  <cp:revision>265</cp:revision>
  <cp:lastPrinted>2017-11-01T00:30:02Z</cp:lastPrinted>
  <dcterms:created xsi:type="dcterms:W3CDTF">2017-07-17T06:48:46Z</dcterms:created>
  <dcterms:modified xsi:type="dcterms:W3CDTF">2017-11-10T03:55:25Z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0x0101009B8631A83A1D9D4488FC27E88232CD45</vt:lpwstr>
  </property>
</Properties>
</file>