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56" r:id="rId5"/>
    <p:sldId id="312" r:id="rId6"/>
    <p:sldId id="357" r:id="rId7"/>
    <p:sldId id="358" r:id="rId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333333"/>
    <a:srgbClr val="1DAF8E"/>
    <a:srgbClr val="0F2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0249" autoAdjust="0"/>
  </p:normalViewPr>
  <p:slideViewPr>
    <p:cSldViewPr>
      <p:cViewPr varScale="1">
        <p:scale>
          <a:sx n="89" d="100"/>
          <a:sy n="89" d="100"/>
        </p:scale>
        <p:origin x="-23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2576-31A4-4CE7-832F-736A0995F6FB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3F69B-E48F-4D9B-8D5F-80ADDB9322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28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8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966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5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5" y="3573016"/>
            <a:ext cx="4215238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42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11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06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06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35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34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16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2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F2D52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F2D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9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3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99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0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84169" y="623731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0F2D52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814392"/>
            <a:ext cx="8229600" cy="4949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0F2D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81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33333"/>
                </a:solidFill>
                <a:latin typeface="+mn-lt"/>
              </a:defRPr>
            </a:lvl1pPr>
            <a:lvl2pPr>
              <a:defRPr>
                <a:solidFill>
                  <a:srgbClr val="333333"/>
                </a:solidFill>
                <a:latin typeface="+mn-lt"/>
              </a:defRPr>
            </a:lvl2pPr>
            <a:lvl3pPr>
              <a:defRPr>
                <a:solidFill>
                  <a:srgbClr val="333333"/>
                </a:solidFill>
                <a:latin typeface="+mn-lt"/>
              </a:defRPr>
            </a:lvl3pPr>
            <a:lvl4pPr>
              <a:defRPr>
                <a:solidFill>
                  <a:srgbClr val="333333"/>
                </a:solidFill>
                <a:latin typeface="+mn-lt"/>
              </a:defRPr>
            </a:lvl4pPr>
            <a:lvl5pPr>
              <a:defRPr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10/11/2017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17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33333"/>
                </a:solidFill>
                <a:latin typeface="+mn-lt"/>
              </a:defRPr>
            </a:lvl1pPr>
            <a:lvl2pPr>
              <a:defRPr>
                <a:solidFill>
                  <a:srgbClr val="333333"/>
                </a:solidFill>
                <a:latin typeface="+mn-lt"/>
              </a:defRPr>
            </a:lvl2pPr>
            <a:lvl3pPr>
              <a:defRPr>
                <a:solidFill>
                  <a:srgbClr val="333333"/>
                </a:solidFill>
                <a:latin typeface="+mn-lt"/>
              </a:defRPr>
            </a:lvl3pPr>
            <a:lvl4pPr>
              <a:defRPr>
                <a:solidFill>
                  <a:srgbClr val="333333"/>
                </a:solidFill>
                <a:latin typeface="+mn-lt"/>
              </a:defRPr>
            </a:lvl4pPr>
            <a:lvl5pPr>
              <a:defRPr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10/11/2017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32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400">
                <a:solidFill>
                  <a:srgbClr val="333333"/>
                </a:solidFill>
                <a:latin typeface="+mn-lt"/>
              </a:defRPr>
            </a:lvl2pPr>
            <a:lvl3pPr>
              <a:defRPr sz="2000">
                <a:solidFill>
                  <a:srgbClr val="333333"/>
                </a:solidFill>
                <a:latin typeface="+mn-lt"/>
              </a:defRPr>
            </a:lvl3pPr>
            <a:lvl4pPr>
              <a:defRPr sz="1800">
                <a:solidFill>
                  <a:srgbClr val="333333"/>
                </a:solidFill>
                <a:latin typeface="+mn-lt"/>
              </a:defRPr>
            </a:lvl4pPr>
            <a:lvl5pPr>
              <a:defRPr sz="1800">
                <a:solidFill>
                  <a:srgbClr val="33333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400">
                <a:solidFill>
                  <a:srgbClr val="333333"/>
                </a:solidFill>
                <a:latin typeface="+mn-lt"/>
              </a:defRPr>
            </a:lvl2pPr>
            <a:lvl3pPr>
              <a:defRPr sz="2000">
                <a:solidFill>
                  <a:srgbClr val="333333"/>
                </a:solidFill>
                <a:latin typeface="+mn-lt"/>
              </a:defRPr>
            </a:lvl3pPr>
            <a:lvl4pPr>
              <a:defRPr sz="1800">
                <a:solidFill>
                  <a:srgbClr val="333333"/>
                </a:solidFill>
                <a:latin typeface="+mn-lt"/>
              </a:defRPr>
            </a:lvl4pPr>
            <a:lvl5pPr>
              <a:defRPr sz="1800">
                <a:solidFill>
                  <a:srgbClr val="33333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10/11/2017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6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4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2" r:id="rId4"/>
    <p:sldLayoutId id="2147483663" r:id="rId5"/>
    <p:sldLayoutId id="2147483664" r:id="rId6"/>
    <p:sldLayoutId id="2147483650" r:id="rId7"/>
    <p:sldLayoutId id="2147483661" r:id="rId8"/>
    <p:sldLayoutId id="2147483652" r:id="rId9"/>
    <p:sldLayoutId id="2147483651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7" Type="http://schemas.openxmlformats.org/officeDocument/2006/relationships/image" Target="../media/image10.png"/><Relationship Id="rId2" Type="http://schemas.microsoft.com/office/2007/relationships/media" Target="../media/media1.wmv"/><Relationship Id="rId1" Type="http://schemas.openxmlformats.org/officeDocument/2006/relationships/tags" Target="../tags/tag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4104456" cy="1368152"/>
          </a:xfrm>
        </p:spPr>
        <p:txBody>
          <a:bodyPr/>
          <a:lstStyle/>
          <a:p>
            <a:r>
              <a:rPr lang="en-AU" i="1" dirty="0" smtClean="0"/>
              <a:t/>
            </a:r>
            <a:br>
              <a:rPr lang="en-AU" i="1" dirty="0" smtClean="0"/>
            </a:br>
            <a:r>
              <a:rPr lang="en-AU" i="1" dirty="0" smtClean="0"/>
              <a:t>UNIT: FT-4</a:t>
            </a:r>
            <a:br>
              <a:rPr lang="en-AU" i="1" dirty="0" smtClean="0"/>
            </a:br>
            <a:r>
              <a:rPr lang="en-AU" i="1" dirty="0" smtClean="0"/>
              <a:t>Using Tables &amp; Tabs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11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653"/>
            <a:ext cx="8229600" cy="778098"/>
          </a:xfrm>
        </p:spPr>
        <p:txBody>
          <a:bodyPr>
            <a:normAutofit/>
          </a:bodyPr>
          <a:lstStyle/>
          <a:p>
            <a:r>
              <a:rPr lang="en-AU" b="0" dirty="0"/>
              <a:t>Using Tables &amp; Tabs (FT-4) </a:t>
            </a:r>
            <a:r>
              <a:rPr lang="en-AU" dirty="0"/>
              <a:t>|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3BFEBE-CBEB-45EB-9048-8067B9DD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All of the tables throughout the Portal consist of the same functionality.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Tables can be filtered and sorted accordingly by the user.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3 levels of tabs available within the portal: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System – </a:t>
            </a:r>
            <a:r>
              <a:rPr lang="en-US" sz="1800" dirty="0" smtClean="0"/>
              <a:t>Set </a:t>
            </a:r>
            <a:r>
              <a:rPr lang="en-US" sz="1800" dirty="0"/>
              <a:t>by the system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Account – </a:t>
            </a:r>
            <a:r>
              <a:rPr lang="en-US" sz="1800" dirty="0" smtClean="0"/>
              <a:t>Created </a:t>
            </a:r>
            <a:r>
              <a:rPr lang="en-US" sz="1800" dirty="0"/>
              <a:t>by the Administrators of the account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Personal – </a:t>
            </a:r>
            <a:r>
              <a:rPr lang="en-US" sz="1800" dirty="0" smtClean="0"/>
              <a:t>Created </a:t>
            </a:r>
            <a:r>
              <a:rPr lang="en-US" sz="1800" dirty="0"/>
              <a:t>by the </a:t>
            </a:r>
            <a:r>
              <a:rPr lang="en-US" sz="1800" dirty="0" smtClean="0"/>
              <a:t>user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Tables can be exported into csv data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Up to 50 additional tabs can be added to a table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79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6E2595-7D77-4023-BA8F-795BAF198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2530624" cy="2808312"/>
          </a:xfrm>
        </p:spPr>
        <p:txBody>
          <a:bodyPr/>
          <a:lstStyle/>
          <a:p>
            <a:r>
              <a:rPr lang="en-AU" sz="1800" b="1" i="1" dirty="0"/>
              <a:t>Scenario:</a:t>
            </a:r>
            <a:endParaRPr lang="en-AU" b="1" i="1" dirty="0"/>
          </a:p>
          <a:p>
            <a:r>
              <a:rPr lang="en-AU" sz="1400" dirty="0"/>
              <a:t>You have just started to use the Portal and would like to configure your Case Tracker to suit your needs.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1052736"/>
            <a:ext cx="58326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Login to the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Navigate to the Case Tracker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on the ‘Add Tab’ button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400" dirty="0"/>
              <a:t>Enter the name of your tab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Select the appropriate columns from the column selector and click on the ‘Apply’ button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Once the new tab has been created, view the tab, click on ‘Tab Options’ and select ‘Change columns’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Update the column order by dragging the columns into the desired order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Update the column widths for a number of columns using the ‘Width’ tool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Select a number of new columns to be displayed from the Column Selector’ tab and click ‘Apply</a:t>
            </a:r>
            <a:r>
              <a:rPr lang="en-US" sz="1400" dirty="0" smtClean="0"/>
              <a:t>’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sz="1400" dirty="0" smtClean="0"/>
              <a:t>EXTENSION:</a:t>
            </a:r>
          </a:p>
          <a:p>
            <a:r>
              <a:rPr lang="en-US" sz="1400" dirty="0"/>
              <a:t>Once the new tab has been created, view the tab, click on ‘Tab Options’ and select ‘Save as account level tab’</a:t>
            </a:r>
          </a:p>
          <a:p>
            <a:endParaRPr lang="en-US" sz="1400" dirty="0" smtClean="0"/>
          </a:p>
          <a:p>
            <a:r>
              <a:rPr lang="en-US" sz="1400" dirty="0" smtClean="0"/>
              <a:t>This will share the tab across all users who are on the account.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861048"/>
            <a:ext cx="25306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Expected Outcome:</a:t>
            </a:r>
          </a:p>
          <a:p>
            <a:r>
              <a:rPr lang="en-AU" sz="1400" dirty="0"/>
              <a:t>You successfully create a personal tab and then are able to update the tab to add additional columns, re-order the columns and adjust the column widths.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0941" y="371091"/>
            <a:ext cx="8229600" cy="778098"/>
          </a:xfrm>
        </p:spPr>
        <p:txBody>
          <a:bodyPr>
            <a:normAutofit/>
          </a:bodyPr>
          <a:lstStyle/>
          <a:p>
            <a:r>
              <a:rPr lang="en-AU" b="0" dirty="0"/>
              <a:t>Using Tables &amp; Tabs (FT-4) | </a:t>
            </a:r>
            <a:r>
              <a:rPr lang="en-AU" dirty="0"/>
              <a:t>Scenario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EA8637CC-EF4D-4A0B-8BA3-90830B3E339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5536" y="5589240"/>
            <a:ext cx="8568952" cy="504056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b="1" i="1" dirty="0" smtClean="0"/>
              <a:t>The following slide includes a video, demonstrating the scenarios and steps.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297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0941" y="371091"/>
            <a:ext cx="8229600" cy="778098"/>
          </a:xfrm>
        </p:spPr>
        <p:txBody>
          <a:bodyPr>
            <a:normAutofit/>
          </a:bodyPr>
          <a:lstStyle/>
          <a:p>
            <a:r>
              <a:rPr lang="en-AU" b="0" dirty="0"/>
              <a:t>Using Tables &amp; Tabs (FT-4) | </a:t>
            </a:r>
            <a:r>
              <a:rPr lang="en-AU" dirty="0" smtClean="0"/>
              <a:t>Video</a:t>
            </a:r>
            <a:endParaRPr lang="en-AU" dirty="0"/>
          </a:p>
        </p:txBody>
      </p:sp>
      <p:pic>
        <p:nvPicPr>
          <p:cNvPr id="3" name="TtT3.1-E3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55576" y="1753608"/>
            <a:ext cx="7617471" cy="447791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EA8637CC-EF4D-4A0B-8BA3-90830B3E339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5536" y="1124744"/>
            <a:ext cx="8568952" cy="504056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b="1" i="1"/>
              <a:t>Demonstration of previous scenario- </a:t>
            </a:r>
            <a:r>
              <a:rPr lang="en-US" sz="1800" smtClean="0"/>
              <a:t>How </a:t>
            </a:r>
            <a:r>
              <a:rPr lang="en-US" sz="1800" dirty="0" smtClean="0"/>
              <a:t>to </a:t>
            </a:r>
            <a:r>
              <a:rPr lang="en-AU" sz="1800" dirty="0" smtClean="0"/>
              <a:t>create </a:t>
            </a:r>
            <a:r>
              <a:rPr lang="en-AU" sz="1800" dirty="0"/>
              <a:t>a </a:t>
            </a:r>
            <a:r>
              <a:rPr lang="en-AU" sz="1800" dirty="0" smtClean="0"/>
              <a:t>tab, add and change columns</a:t>
            </a:r>
            <a:endParaRPr lang="en-AU" sz="1800" dirty="0"/>
          </a:p>
        </p:txBody>
      </p:sp>
      <p:sp>
        <p:nvSpPr>
          <p:cNvPr id="6" name="Rectangular Callout 5"/>
          <p:cNvSpPr/>
          <p:nvPr/>
        </p:nvSpPr>
        <p:spPr>
          <a:xfrm>
            <a:off x="1763688" y="6231518"/>
            <a:ext cx="3456384" cy="432048"/>
          </a:xfrm>
          <a:prstGeom prst="wedgeRectCallout">
            <a:avLst>
              <a:gd name="adj1" fmla="val -76217"/>
              <a:gd name="adj2" fmla="val -27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Click here to play the video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8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5EF68E23-4564-4F98-BE6A-D826FA248B29}&quot;/&gt;&lt;isInvalidForFieldText val=&quot;0&quot;/&gt;&lt;Image&gt;&lt;filename val=&quot;C:\Users\Andrew.Blunden\AppData\Local\Temp\CP678084234877Session\CPTrustFolder678084234923\PPTImport678084358929\data\asimages\{5EF68E23-4564-4F98-BE6A-D826FA248B29}_16.png&quot;/&gt;&lt;left val=&quot;31&quot;/&gt;&lt;top val=&quot;20&quot;/&gt;&lt;width val=&quot;882&quot;/&gt;&lt;height val=&quot;9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5&quot;/&gt;&lt;/TableIndex&gt;&lt;/ShapeTextInfo&gt;"/>
  <p:tag name="HTML_SHAPEINFO" val="&lt;ThreeDShapeInfo&gt;&lt;uuid val=&quot;{BADD89A6-331D-4188-8CF2-923AAAF1B509}&quot;/&gt;&lt;isInvalidForFieldText val=&quot;0&quot;/&gt;&lt;Image&gt;&lt;filename val=&quot;C:\Users\Andrew.Blunden\AppData\Local\Temp\CP678084234877Session\CPTrustFolder678084234923\PPTImport678084358929\data\asimages\{BADD89A6-331D-4188-8CF2-923AAAF1B509}_16.png&quot;/&gt;&lt;left val=&quot;36&quot;/&gt;&lt;top val=&quot;114&quot;/&gt;&lt;width val=&quot;905&quot;/&gt;&lt;height val=&quot;58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5EF68E23-4564-4F98-BE6A-D826FA248B29}&quot;/&gt;&lt;isInvalidForFieldText val=&quot;0&quot;/&gt;&lt;Image&gt;&lt;filename val=&quot;C:\Users\Andrew.Blunden\AppData\Local\Temp\CP678084234877Session\CPTrustFolder678084234923\PPTImport678084358929\data\asimages\{5EF68E23-4564-4F98-BE6A-D826FA248B29}_16.png&quot;/&gt;&lt;left val=&quot;31&quot;/&gt;&lt;top val=&quot;20&quot;/&gt;&lt;width val=&quot;882&quot;/&gt;&lt;height val=&quot;9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5&quot;/&gt;&lt;/TableIndex&gt;&lt;/ShapeTextInfo&gt;"/>
  <p:tag name="HTML_SHAPEINFO" val="&lt;ThreeDShapeInfo&gt;&lt;uuid val=&quot;{BADD89A6-331D-4188-8CF2-923AAAF1B509}&quot;/&gt;&lt;isInvalidForFieldText val=&quot;0&quot;/&gt;&lt;Image&gt;&lt;filename val=&quot;C:\Users\Andrew.Blunden\AppData\Local\Temp\CP678084234877Session\CPTrustFolder678084234923\PPTImport678084358929\data\asimages\{BADD89A6-331D-4188-8CF2-923AAAF1B509}_16.png&quot;/&gt;&lt;left val=&quot;36&quot;/&gt;&lt;top val=&quot;114&quot;/&gt;&lt;width val=&quot;905&quot;/&gt;&lt;height val=&quot;58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NHVR">
      <a:dk1>
        <a:sysClr val="windowText" lastClr="000000"/>
      </a:dk1>
      <a:lt1>
        <a:sysClr val="window" lastClr="FFFFFF"/>
      </a:lt1>
      <a:dk2>
        <a:srgbClr val="0F2D52"/>
      </a:dk2>
      <a:lt2>
        <a:srgbClr val="43849D"/>
      </a:lt2>
      <a:accent1>
        <a:srgbClr val="4A9B98"/>
      </a:accent1>
      <a:accent2>
        <a:srgbClr val="67A7CC"/>
      </a:accent2>
      <a:accent3>
        <a:srgbClr val="262626"/>
      </a:accent3>
      <a:accent4>
        <a:srgbClr val="B4C4D1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631A83A1D9D4488FC27E88232CD45" ma:contentTypeVersion="5" ma:contentTypeDescription="Create a new document." ma:contentTypeScope="" ma:versionID="bcc3b0ea89f3407363a7d934638cf4c1">
  <xsd:schema xmlns:xsd="http://www.w3.org/2001/XMLSchema" xmlns:xs="http://www.w3.org/2001/XMLSchema" xmlns:p="http://schemas.microsoft.com/office/2006/metadata/properties" xmlns:ns2="dba49c68-f22a-4693-9ff1-9b2769048b60" xmlns:ns3="8663bc20-0f28-4f06-8839-041663ed56be" targetNamespace="http://schemas.microsoft.com/office/2006/metadata/properties" ma:root="true" ma:fieldsID="5c19a521f95bab3b481cfb5d4f689eaa" ns2:_="" ns3:_="">
    <xsd:import namespace="dba49c68-f22a-4693-9ff1-9b2769048b60"/>
    <xsd:import namespace="8663bc20-0f28-4f06-8839-041663ed56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49c68-f22a-4693-9ff1-9b2769048b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3bc20-0f28-4f06-8839-041663ed5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42BC2C-DDDF-464F-9D0F-FAC4550A9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a49c68-f22a-4693-9ff1-9b2769048b60"/>
    <ds:schemaRef ds:uri="8663bc20-0f28-4f06-8839-041663ed5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D17BBA-572C-42D3-B69E-3C756FF8D2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DA162-FD5A-4551-AFDA-B45A451BC10B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8663bc20-0f28-4f06-8839-041663ed56be"/>
    <ds:schemaRef ds:uri="http://purl.org/dc/elements/1.1/"/>
    <ds:schemaRef ds:uri="http://schemas.microsoft.com/office/2006/documentManagement/types"/>
    <ds:schemaRef ds:uri="dba49c68-f22a-4693-9ff1-9b2769048b60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5722</TotalTime>
  <Words>348</Words>
  <Application>Microsoft Office PowerPoint</Application>
  <PresentationFormat>On-screen Show (4:3)</PresentationFormat>
  <Paragraphs>42</Paragraphs>
  <Slides>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UNIT: FT-4 Using Tables &amp; Tabs </vt:lpstr>
      <vt:lpstr>Using Tables &amp; Tabs (FT-4) | Overview</vt:lpstr>
      <vt:lpstr>Using Tables &amp; Tabs (FT-4) | Scenario</vt:lpstr>
      <vt:lpstr>Using Tables &amp; Tabs (FT-4) | Video</vt:lpstr>
    </vt:vector>
  </TitlesOfParts>
  <Manager>Linda.MacDonald@nhvr.gov.au</Manager>
  <Company>National Heavy Vehicle Regulator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Crane;Linda.MacDonald@nhvr.gov.au</dc:creator>
  <cp:lastModifiedBy>Windows User</cp:lastModifiedBy>
  <cp:revision>266</cp:revision>
  <cp:lastPrinted>2017-11-01T00:30:02Z</cp:lastPrinted>
  <dcterms:created xsi:type="dcterms:W3CDTF">2017-07-17T06:48:46Z</dcterms:created>
  <dcterms:modified xsi:type="dcterms:W3CDTF">2017-11-10T03:54:30Z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0x0101009B8631A83A1D9D4488FC27E88232CD45</vt:lpwstr>
  </property>
</Properties>
</file>