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366" r:id="rId5"/>
    <p:sldId id="323" r:id="rId6"/>
    <p:sldId id="380" r:id="rId7"/>
    <p:sldId id="379" r:id="rId8"/>
    <p:sldId id="381" r:id="rId9"/>
    <p:sldId id="382" r:id="rId10"/>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FF"/>
    <a:srgbClr val="333333"/>
    <a:srgbClr val="1DAF8E"/>
    <a:srgbClr val="0F2D5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0249" autoAdjust="0"/>
  </p:normalViewPr>
  <p:slideViewPr>
    <p:cSldViewPr>
      <p:cViewPr varScale="1">
        <p:scale>
          <a:sx n="89" d="100"/>
          <a:sy n="89" d="100"/>
        </p:scale>
        <p:origin x="-227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63"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ACF2576-31A4-4CE7-832F-736A0995F6FB}" type="datetimeFigureOut">
              <a:rPr lang="en-AU" smtClean="0"/>
              <a:t>10/11/2017</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8A3F69B-E48F-4D9B-8D5F-80ADDB932233}" type="slidenum">
              <a:rPr lang="en-AU" smtClean="0"/>
              <a:t>‹#›</a:t>
            </a:fld>
            <a:endParaRPr lang="en-AU"/>
          </a:p>
        </p:txBody>
      </p:sp>
    </p:spTree>
    <p:extLst>
      <p:ext uri="{BB962C8B-B14F-4D97-AF65-F5344CB8AC3E}">
        <p14:creationId xmlns:p14="http://schemas.microsoft.com/office/powerpoint/2010/main" val="75428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3F69B-E48F-4D9B-8D5F-80ADDB932233}" type="slidenum">
              <a:rPr lang="en-AU" smtClean="0"/>
              <a:t>1</a:t>
            </a:fld>
            <a:endParaRPr lang="en-AU"/>
          </a:p>
        </p:txBody>
      </p:sp>
    </p:spTree>
    <p:extLst>
      <p:ext uri="{BB962C8B-B14F-4D97-AF65-F5344CB8AC3E}">
        <p14:creationId xmlns:p14="http://schemas.microsoft.com/office/powerpoint/2010/main" val="2645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8A3F69B-E48F-4D9B-8D5F-80ADDB932233}" type="slidenum">
              <a:rPr lang="en-AU" smtClean="0"/>
              <a:t>2</a:t>
            </a:fld>
            <a:endParaRPr lang="en-AU"/>
          </a:p>
        </p:txBody>
      </p:sp>
    </p:spTree>
    <p:extLst>
      <p:ext uri="{BB962C8B-B14F-4D97-AF65-F5344CB8AC3E}">
        <p14:creationId xmlns:p14="http://schemas.microsoft.com/office/powerpoint/2010/main" val="106849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8A3F69B-E48F-4D9B-8D5F-80ADDB932233}" type="slidenum">
              <a:rPr lang="en-AU" smtClean="0"/>
              <a:t>3</a:t>
            </a:fld>
            <a:endParaRPr lang="en-AU"/>
          </a:p>
        </p:txBody>
      </p:sp>
    </p:spTree>
    <p:extLst>
      <p:ext uri="{BB962C8B-B14F-4D97-AF65-F5344CB8AC3E}">
        <p14:creationId xmlns:p14="http://schemas.microsoft.com/office/powerpoint/2010/main" val="106849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AU" dirty="0" smtClean="0"/>
          </a:p>
        </p:txBody>
      </p:sp>
      <p:sp>
        <p:nvSpPr>
          <p:cNvPr id="4" name="Slide Number Placeholder 3"/>
          <p:cNvSpPr>
            <a:spLocks noGrp="1"/>
          </p:cNvSpPr>
          <p:nvPr>
            <p:ph type="sldNum" sz="quarter" idx="10"/>
          </p:nvPr>
        </p:nvSpPr>
        <p:spPr/>
        <p:txBody>
          <a:bodyPr/>
          <a:lstStyle/>
          <a:p>
            <a:fld id="{F8A3F69B-E48F-4D9B-8D5F-80ADDB932233}" type="slidenum">
              <a:rPr lang="en-AU" smtClean="0"/>
              <a:t>4</a:t>
            </a:fld>
            <a:endParaRPr lang="en-AU"/>
          </a:p>
        </p:txBody>
      </p:sp>
    </p:spTree>
    <p:extLst>
      <p:ext uri="{BB962C8B-B14F-4D97-AF65-F5344CB8AC3E}">
        <p14:creationId xmlns:p14="http://schemas.microsoft.com/office/powerpoint/2010/main" val="106849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AU" dirty="0" smtClean="0"/>
          </a:p>
        </p:txBody>
      </p:sp>
      <p:sp>
        <p:nvSpPr>
          <p:cNvPr id="4" name="Slide Number Placeholder 3"/>
          <p:cNvSpPr>
            <a:spLocks noGrp="1"/>
          </p:cNvSpPr>
          <p:nvPr>
            <p:ph type="sldNum" sz="quarter" idx="10"/>
          </p:nvPr>
        </p:nvSpPr>
        <p:spPr/>
        <p:txBody>
          <a:bodyPr/>
          <a:lstStyle/>
          <a:p>
            <a:fld id="{F8A3F69B-E48F-4D9B-8D5F-80ADDB932233}" type="slidenum">
              <a:rPr lang="en-AU" smtClean="0"/>
              <a:t>5</a:t>
            </a:fld>
            <a:endParaRPr lang="en-AU"/>
          </a:p>
        </p:txBody>
      </p:sp>
    </p:spTree>
    <p:extLst>
      <p:ext uri="{BB962C8B-B14F-4D97-AF65-F5344CB8AC3E}">
        <p14:creationId xmlns:p14="http://schemas.microsoft.com/office/powerpoint/2010/main" val="187239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8A3F69B-E48F-4D9B-8D5F-80ADDB932233}" type="slidenum">
              <a:rPr lang="en-AU" smtClean="0"/>
              <a:t>6</a:t>
            </a:fld>
            <a:endParaRPr lang="en-AU"/>
          </a:p>
        </p:txBody>
      </p:sp>
    </p:spTree>
    <p:extLst>
      <p:ext uri="{BB962C8B-B14F-4D97-AF65-F5344CB8AC3E}">
        <p14:creationId xmlns:p14="http://schemas.microsoft.com/office/powerpoint/2010/main" val="317918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nvPr>
        </p:nvSpPr>
        <p:spPr>
          <a:xfrm>
            <a:off x="755575" y="3573016"/>
            <a:ext cx="4215238"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21942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63511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60648"/>
            <a:ext cx="8229600" cy="1143000"/>
          </a:xfrm>
          <a:prstGeom prst="rect">
            <a:avLst/>
          </a:prstGeom>
        </p:spPr>
        <p:txBody>
          <a:bodyPr/>
          <a:lstStyle>
            <a:lvl1pPr>
              <a:defRPr sz="3200" b="1"/>
            </a:lvl1pPr>
          </a:lstStyle>
          <a:p>
            <a:r>
              <a:rPr lang="en-US" dirty="0"/>
              <a:t>Click to edit Master title style</a:t>
            </a:r>
            <a:endParaRPr lang="en-AU"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60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1143000"/>
          </a:xfrm>
          <a:prstGeom prst="rect">
            <a:avLst/>
          </a:prstGeom>
        </p:spPr>
        <p:txBody>
          <a:bodyPr/>
          <a:lstStyle>
            <a:lvl1pPr>
              <a:defRPr sz="3200" b="1"/>
            </a:lvl1pPr>
          </a:lstStyle>
          <a:p>
            <a:r>
              <a:rPr lang="en-US"/>
              <a:t>Click to edit Master title style</a:t>
            </a:r>
            <a:endParaRPr lang="en-AU"/>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262406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90063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2635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195034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93916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10/11/2017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9962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rgbClr val="0F2D52"/>
                </a:solidFill>
              </a:defRPr>
            </a:lvl1pPr>
          </a:lstStyle>
          <a:p>
            <a:pPr lvl="0"/>
            <a:r>
              <a:rPr lang="en-US" dirty="0"/>
              <a:t>Add Date</a:t>
            </a:r>
            <a:endParaRPr lang="en-AU" dirty="0"/>
          </a:p>
        </p:txBody>
      </p:sp>
      <p:sp>
        <p:nvSpPr>
          <p:cNvPr id="7" name="Title 1"/>
          <p:cNvSpPr>
            <a:spLocks noGrp="1"/>
          </p:cNvSpPr>
          <p:nvPr>
            <p:ph type="title"/>
          </p:nvPr>
        </p:nvSpPr>
        <p:spPr>
          <a:xfrm>
            <a:off x="755576" y="3573016"/>
            <a:ext cx="3456384" cy="576064"/>
          </a:xfrm>
          <a:prstGeom prst="rect">
            <a:avLst/>
          </a:prstGeom>
        </p:spPr>
        <p:txBody>
          <a:bodyPr/>
          <a:lstStyle>
            <a:lvl1pPr algn="l">
              <a:defRPr sz="2800" b="1">
                <a:solidFill>
                  <a:srgbClr val="0F2D52"/>
                </a:solidFill>
              </a:defRPr>
            </a:lvl1pPr>
          </a:lstStyle>
          <a:p>
            <a:r>
              <a:rPr lang="en-US"/>
              <a:t>Click to edit Master title style</a:t>
            </a:r>
            <a:endParaRPr lang="en-AU"/>
          </a:p>
        </p:txBody>
      </p:sp>
    </p:spTree>
    <p:extLst>
      <p:ext uri="{BB962C8B-B14F-4D97-AF65-F5344CB8AC3E}">
        <p14:creationId xmlns:p14="http://schemas.microsoft.com/office/powerpoint/2010/main" val="175491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2" name="Title 1"/>
          <p:cNvSpPr>
            <a:spLocks noGrp="1"/>
          </p:cNvSpPr>
          <p:nvPr>
            <p:ph type="title"/>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96731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93399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3970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6084169" y="6237312"/>
            <a:ext cx="2663825" cy="647700"/>
          </a:xfrm>
          <a:prstGeom prst="rect">
            <a:avLst/>
          </a:prstGeom>
        </p:spPr>
        <p:txBody>
          <a:bodyPr/>
          <a:lstStyle>
            <a:lvl1pPr marL="0" indent="0" algn="r">
              <a:buNone/>
              <a:defRPr sz="1800">
                <a:solidFill>
                  <a:srgbClr val="0F2D52"/>
                </a:solidFill>
              </a:defRPr>
            </a:lvl1pPr>
          </a:lstStyle>
          <a:p>
            <a:pPr lvl="0"/>
            <a:r>
              <a:rPr lang="en-US" dirty="0"/>
              <a:t>Add Date</a:t>
            </a:r>
            <a:endParaRPr lang="en-AU" dirty="0"/>
          </a:p>
        </p:txBody>
      </p:sp>
      <p:sp>
        <p:nvSpPr>
          <p:cNvPr id="2" name="Title 1"/>
          <p:cNvSpPr>
            <a:spLocks noGrp="1"/>
          </p:cNvSpPr>
          <p:nvPr>
            <p:ph type="title"/>
          </p:nvPr>
        </p:nvSpPr>
        <p:spPr>
          <a:xfrm>
            <a:off x="539552" y="5814392"/>
            <a:ext cx="8229600" cy="494928"/>
          </a:xfrm>
          <a:prstGeom prst="rect">
            <a:avLst/>
          </a:prstGeom>
        </p:spPr>
        <p:txBody>
          <a:bodyPr/>
          <a:lstStyle>
            <a:lvl1pPr algn="r">
              <a:defRPr sz="2800">
                <a:solidFill>
                  <a:srgbClr val="0F2D52"/>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0381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457200" y="1268760"/>
            <a:ext cx="8229600" cy="4857403"/>
          </a:xfrm>
          <a:prstGeom prst="rect">
            <a:avLst/>
          </a:prstGeom>
        </p:spPr>
        <p:txBody>
          <a:bodyPr/>
          <a:lstStyle>
            <a:lvl1pPr marL="0" indent="0">
              <a:buNone/>
              <a:defRPr sz="28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10/11/2017</a:t>
            </a:fld>
            <a:endParaRPr lang="en-AU"/>
          </a:p>
        </p:txBody>
      </p:sp>
    </p:spTree>
    <p:extLst>
      <p:ext uri="{BB962C8B-B14F-4D97-AF65-F5344CB8AC3E}">
        <p14:creationId xmlns:p14="http://schemas.microsoft.com/office/powerpoint/2010/main" val="74117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457200" y="1268760"/>
            <a:ext cx="8229600" cy="4857403"/>
          </a:xfrm>
          <a:prstGeom prst="rect">
            <a:avLst/>
          </a:prstGeom>
        </p:spPr>
        <p:txBody>
          <a:bodyPr/>
          <a:lstStyle>
            <a:lvl1pPr marL="0" indent="0">
              <a:buNone/>
              <a:defRPr sz="28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10/11/2017</a:t>
            </a:fld>
            <a:endParaRPr lang="en-AU"/>
          </a:p>
        </p:txBody>
      </p:sp>
    </p:spTree>
    <p:extLst>
      <p:ext uri="{BB962C8B-B14F-4D97-AF65-F5344CB8AC3E}">
        <p14:creationId xmlns:p14="http://schemas.microsoft.com/office/powerpoint/2010/main" val="125732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sz="half" idx="1"/>
          </p:nvPr>
        </p:nvSpPr>
        <p:spPr>
          <a:xfrm>
            <a:off x="457200" y="1268760"/>
            <a:ext cx="4038600" cy="4857403"/>
          </a:xfrm>
          <a:prstGeom prst="rect">
            <a:avLst/>
          </a:prstGeom>
        </p:spPr>
        <p:txBody>
          <a:bodyPr/>
          <a:lstStyle>
            <a:lvl1pPr marL="0" indent="0">
              <a:buNone/>
              <a:defRPr sz="2400">
                <a:solidFill>
                  <a:srgbClr val="333333"/>
                </a:solidFill>
                <a:latin typeface="+mn-lt"/>
              </a:defRPr>
            </a:lvl1pPr>
            <a:lvl2pPr>
              <a:defRPr sz="2400">
                <a:solidFill>
                  <a:srgbClr val="333333"/>
                </a:solidFill>
                <a:latin typeface="+mn-lt"/>
              </a:defRPr>
            </a:lvl2pPr>
            <a:lvl3pPr>
              <a:defRPr sz="2000">
                <a:solidFill>
                  <a:srgbClr val="333333"/>
                </a:solidFill>
                <a:latin typeface="+mn-lt"/>
              </a:defRPr>
            </a:lvl3pPr>
            <a:lvl4pPr>
              <a:defRPr sz="1800">
                <a:solidFill>
                  <a:srgbClr val="333333"/>
                </a:solidFill>
                <a:latin typeface="+mn-lt"/>
              </a:defRPr>
            </a:lvl4pPr>
            <a:lvl5pPr>
              <a:defRPr sz="1800">
                <a:solidFill>
                  <a:srgbClr val="333333"/>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268760"/>
            <a:ext cx="4038600" cy="4857403"/>
          </a:xfrm>
          <a:prstGeom prst="rect">
            <a:avLst/>
          </a:prstGeom>
        </p:spPr>
        <p:txBody>
          <a:bodyPr/>
          <a:lstStyle>
            <a:lvl1pPr marL="0" indent="0">
              <a:buNone/>
              <a:defRPr sz="2400">
                <a:solidFill>
                  <a:srgbClr val="333333"/>
                </a:solidFill>
                <a:latin typeface="+mn-lt"/>
              </a:defRPr>
            </a:lvl1pPr>
            <a:lvl2pPr>
              <a:defRPr sz="2400">
                <a:solidFill>
                  <a:srgbClr val="333333"/>
                </a:solidFill>
                <a:latin typeface="+mn-lt"/>
              </a:defRPr>
            </a:lvl2pPr>
            <a:lvl3pPr>
              <a:defRPr sz="2000">
                <a:solidFill>
                  <a:srgbClr val="333333"/>
                </a:solidFill>
                <a:latin typeface="+mn-lt"/>
              </a:defRPr>
            </a:lvl3pPr>
            <a:lvl4pPr>
              <a:defRPr sz="1800">
                <a:solidFill>
                  <a:srgbClr val="333333"/>
                </a:solidFill>
                <a:latin typeface="+mn-lt"/>
              </a:defRPr>
            </a:lvl4pPr>
            <a:lvl5pPr>
              <a:defRPr sz="1800">
                <a:solidFill>
                  <a:srgbClr val="333333"/>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9"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10/11/2017</a:t>
            </a:fld>
            <a:endParaRPr lang="en-AU"/>
          </a:p>
        </p:txBody>
      </p:sp>
    </p:spTree>
    <p:extLst>
      <p:ext uri="{BB962C8B-B14F-4D97-AF65-F5344CB8AC3E}">
        <p14:creationId xmlns:p14="http://schemas.microsoft.com/office/powerpoint/2010/main" val="148164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4694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2" r:id="rId4"/>
    <p:sldLayoutId id="2147483663" r:id="rId5"/>
    <p:sldLayoutId id="2147483664" r:id="rId6"/>
    <p:sldLayoutId id="2147483650" r:id="rId7"/>
    <p:sldLayoutId id="2147483661" r:id="rId8"/>
    <p:sldLayoutId id="2147483652" r:id="rId9"/>
    <p:sldLayoutId id="2147483651"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3.png"/><Relationship Id="rId5" Type="http://schemas.openxmlformats.org/officeDocument/2006/relationships/notesSlide" Target="../notesSlides/notesSlide6.xml"/><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564904"/>
            <a:ext cx="4104456" cy="1368152"/>
          </a:xfrm>
        </p:spPr>
        <p:txBody>
          <a:bodyPr/>
          <a:lstStyle/>
          <a:p>
            <a:r>
              <a:rPr lang="en-AU" i="1" dirty="0" smtClean="0"/>
              <a:t/>
            </a:r>
            <a:br>
              <a:rPr lang="en-AU" i="1" dirty="0" smtClean="0"/>
            </a:br>
            <a:r>
              <a:rPr lang="en-AU" i="1" dirty="0" smtClean="0"/>
              <a:t>UNIT: FT-5</a:t>
            </a:r>
            <a:br>
              <a:rPr lang="en-AU" i="1" dirty="0" smtClean="0"/>
            </a:br>
            <a:r>
              <a:rPr lang="en-AU" dirty="0" smtClean="0"/>
              <a:t>Reviewing a case</a:t>
            </a:r>
            <a:r>
              <a:rPr lang="en-AU" dirty="0"/>
              <a:t/>
            </a:r>
            <a:br>
              <a:rPr lang="en-AU" dirty="0"/>
            </a:br>
            <a:r>
              <a:rPr lang="en-AU" dirty="0"/>
              <a:t/>
            </a:r>
            <a:br>
              <a:rPr lang="en-AU" dirty="0"/>
            </a:br>
            <a:endParaRPr lang="en-AU" dirty="0"/>
          </a:p>
        </p:txBody>
      </p:sp>
    </p:spTree>
    <p:extLst>
      <p:ext uri="{BB962C8B-B14F-4D97-AF65-F5344CB8AC3E}">
        <p14:creationId xmlns:p14="http://schemas.microsoft.com/office/powerpoint/2010/main" val="2529820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91"/>
            <a:ext cx="8229600" cy="778098"/>
          </a:xfrm>
        </p:spPr>
        <p:txBody>
          <a:bodyPr>
            <a:normAutofit/>
          </a:bodyPr>
          <a:lstStyle/>
          <a:p>
            <a:r>
              <a:rPr lang="en-US" b="0" dirty="0" smtClean="0"/>
              <a:t>Reviewing a case (FT-5)</a:t>
            </a:r>
            <a:r>
              <a:rPr lang="en-AU" b="0" dirty="0" smtClean="0"/>
              <a:t>| </a:t>
            </a:r>
            <a:r>
              <a:rPr lang="en-AU" dirty="0" smtClean="0"/>
              <a:t>Overview</a:t>
            </a:r>
            <a:endParaRPr lang="en-AU" dirty="0"/>
          </a:p>
        </p:txBody>
      </p:sp>
      <p:sp>
        <p:nvSpPr>
          <p:cNvPr id="4" name="Content Placeholder 3">
            <a:extLst>
              <a:ext uri="{FF2B5EF4-FFF2-40B4-BE49-F238E27FC236}">
                <a16:creationId xmlns:a16="http://schemas.microsoft.com/office/drawing/2014/main" xmlns="" id="{B33BFEBE-CBEB-45EB-9048-8067B9DDD689}"/>
              </a:ext>
            </a:extLst>
          </p:cNvPr>
          <p:cNvSpPr>
            <a:spLocks noGrp="1"/>
          </p:cNvSpPr>
          <p:nvPr>
            <p:ph idx="1"/>
          </p:nvPr>
        </p:nvSpPr>
        <p:spPr>
          <a:xfrm>
            <a:off x="395536" y="1124744"/>
            <a:ext cx="8229600" cy="5616624"/>
          </a:xfrm>
        </p:spPr>
        <p:txBody>
          <a:bodyPr/>
          <a:lstStyle/>
          <a:p>
            <a:pPr marL="285750" indent="-285750">
              <a:buFont typeface="Arial" panose="020B0604020202020204" pitchFamily="34" charset="0"/>
              <a:buChar char="•"/>
            </a:pPr>
            <a:r>
              <a:rPr lang="en-AU" sz="1400" dirty="0"/>
              <a:t>The NHVR aims to provide the most transparent view of the Access permitting process possible, therefore with all of the stakeholders interacting in the one online system it allows the Portal to provide three separate views of a Case for each stakeholder. </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A Case consists of:</a:t>
            </a:r>
          </a:p>
          <a:p>
            <a:pPr marL="1028700" lvl="1">
              <a:buFont typeface="Arial" panose="020B0604020202020204" pitchFamily="34" charset="0"/>
              <a:buChar char="•"/>
            </a:pPr>
            <a:r>
              <a:rPr lang="en-AU" sz="1400" b="1" dirty="0"/>
              <a:t>Case Details – </a:t>
            </a:r>
            <a:r>
              <a:rPr lang="en-AU" sz="1400" i="1" dirty="0"/>
              <a:t>Will provide all of the required information about the permit application</a:t>
            </a:r>
          </a:p>
          <a:p>
            <a:pPr marL="1028700" lvl="1">
              <a:buFont typeface="Arial" panose="020B0604020202020204" pitchFamily="34" charset="0"/>
              <a:buChar char="•"/>
            </a:pPr>
            <a:r>
              <a:rPr lang="en-AU" sz="1400" b="1" dirty="0"/>
              <a:t>Case Management –</a:t>
            </a:r>
            <a:r>
              <a:rPr lang="en-AU" sz="1400" dirty="0"/>
              <a:t> </a:t>
            </a:r>
            <a:r>
              <a:rPr lang="en-AU" sz="1400" i="1" dirty="0"/>
              <a:t>The primary section in which the user will perform the majority of their actions</a:t>
            </a:r>
          </a:p>
          <a:p>
            <a:pPr marL="1028700" lvl="1">
              <a:buFont typeface="Arial" panose="020B0604020202020204" pitchFamily="34" charset="0"/>
              <a:buChar char="•"/>
            </a:pPr>
            <a:r>
              <a:rPr lang="en-AU" sz="1400" b="1" dirty="0"/>
              <a:t>Route Management –</a:t>
            </a:r>
            <a:r>
              <a:rPr lang="en-AU" sz="1400" dirty="0"/>
              <a:t> </a:t>
            </a:r>
            <a:r>
              <a:rPr lang="en-AU" sz="1400" i="1" dirty="0"/>
              <a:t>A detailed view of the requested route displayed in the NHVR Portals mapping tool</a:t>
            </a:r>
          </a:p>
          <a:p>
            <a:pPr marL="1028700" lvl="1">
              <a:buFont typeface="Arial" panose="020B0604020202020204" pitchFamily="34" charset="0"/>
              <a:buChar char="•"/>
            </a:pPr>
            <a:r>
              <a:rPr lang="en-AU" sz="1400" b="1" dirty="0"/>
              <a:t>Decision –</a:t>
            </a:r>
            <a:r>
              <a:rPr lang="en-AU" sz="1400" dirty="0"/>
              <a:t> </a:t>
            </a:r>
            <a:r>
              <a:rPr lang="en-AU" sz="1400" i="1" dirty="0"/>
              <a:t>Where the consent request decision is submitted</a:t>
            </a:r>
          </a:p>
          <a:p>
            <a:pPr marL="1028700" lvl="1">
              <a:buFont typeface="Arial" panose="020B0604020202020204" pitchFamily="34" charset="0"/>
              <a:buChar char="•"/>
            </a:pPr>
            <a:r>
              <a:rPr lang="en-AU" sz="1400" b="1" dirty="0"/>
              <a:t>Timeline – </a:t>
            </a:r>
            <a:r>
              <a:rPr lang="en-AU" sz="1400" i="1" dirty="0"/>
              <a:t>A summarised view of the events that have occurred on the Case</a:t>
            </a:r>
          </a:p>
          <a:p>
            <a:endParaRPr lang="en-US" sz="1400" dirty="0" smtClean="0"/>
          </a:p>
          <a:p>
            <a:pPr marL="285750" indent="-285750">
              <a:buFont typeface="Arial" panose="020B0604020202020204" pitchFamily="34" charset="0"/>
              <a:buChar char="•"/>
            </a:pPr>
            <a:r>
              <a:rPr lang="en-US" sz="1400" dirty="0" smtClean="0"/>
              <a:t>The </a:t>
            </a:r>
            <a:r>
              <a:rPr lang="en-US" sz="1400" dirty="0"/>
              <a:t>first step when beginning your assessment is to click the ‘Start Assessment’ button located on the Case Management and Route management tabs</a:t>
            </a:r>
            <a:r>
              <a:rPr lang="en-US" sz="1400" dirty="0" smtClean="0"/>
              <a:t>.</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a:t>Note can be created and shared internally, shared with the Road Managers or shared with all</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Internal tasks can be created, they have an assignee value and a workgroup value, the tasks process is: Submit, Respond, Accept or Reject</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endParaRPr lang="en-AU" sz="1400" dirty="0"/>
          </a:p>
        </p:txBody>
      </p:sp>
    </p:spTree>
    <p:extLst>
      <p:ext uri="{BB962C8B-B14F-4D97-AF65-F5344CB8AC3E}">
        <p14:creationId xmlns:p14="http://schemas.microsoft.com/office/powerpoint/2010/main" val="344751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91"/>
            <a:ext cx="8229600" cy="778098"/>
          </a:xfrm>
        </p:spPr>
        <p:txBody>
          <a:bodyPr>
            <a:normAutofit/>
          </a:bodyPr>
          <a:lstStyle/>
          <a:p>
            <a:r>
              <a:rPr lang="en-US" b="0" dirty="0" smtClean="0"/>
              <a:t>Reviewing a case (FT-5)</a:t>
            </a:r>
            <a:r>
              <a:rPr lang="en-AU" b="0" dirty="0" smtClean="0"/>
              <a:t>| </a:t>
            </a:r>
            <a:r>
              <a:rPr lang="en-AU" dirty="0" smtClean="0"/>
              <a:t>Overview</a:t>
            </a:r>
            <a:endParaRPr lang="en-AU" dirty="0"/>
          </a:p>
        </p:txBody>
      </p:sp>
      <p:sp>
        <p:nvSpPr>
          <p:cNvPr id="4" name="Content Placeholder 3">
            <a:extLst>
              <a:ext uri="{FF2B5EF4-FFF2-40B4-BE49-F238E27FC236}">
                <a16:creationId xmlns:a16="http://schemas.microsoft.com/office/drawing/2014/main" xmlns="" id="{B33BFEBE-CBEB-45EB-9048-8067B9DDD689}"/>
              </a:ext>
            </a:extLst>
          </p:cNvPr>
          <p:cNvSpPr>
            <a:spLocks noGrp="1"/>
          </p:cNvSpPr>
          <p:nvPr>
            <p:ph idx="1"/>
          </p:nvPr>
        </p:nvSpPr>
        <p:spPr>
          <a:xfrm>
            <a:off x="395536" y="1124744"/>
            <a:ext cx="8229600" cy="5616624"/>
          </a:xfrm>
        </p:spPr>
        <p:txBody>
          <a:bodyPr/>
          <a:lstStyle/>
          <a:p>
            <a:pPr marL="285750" indent="-285750">
              <a:buFont typeface="Arial" panose="020B0604020202020204" pitchFamily="34" charset="0"/>
              <a:buChar char="•"/>
            </a:pPr>
            <a:r>
              <a:rPr lang="en-US" sz="1600" dirty="0" smtClean="0"/>
              <a:t>You can set a due date for tasks this is defaulted to 2 weeks initially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If you ‘Reject’ a response and the task assignee provides a new response which overwrites the previous content. The history of the whole conversation can be found under the timeline.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AU" sz="1600" dirty="0" smtClean="0"/>
              <a:t>All </a:t>
            </a:r>
            <a:r>
              <a:rPr lang="en-AU" sz="1600" dirty="0"/>
              <a:t>Cases are linked to Permits within the NHVR Portal prior to consents being issued, when a Case is linked to a Permit the Case number will reflect the Permit number and be given a ‘r’ and ‘v’ suffix. The ‘r’ and ‘v’ suffixes will have numbers attributed with them; ‘r1v1’. </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US" sz="1600" dirty="0" smtClean="0"/>
              <a:t>The Case will have additional numbers associated with it: </a:t>
            </a:r>
          </a:p>
          <a:p>
            <a:pPr marL="1028700" lvl="1">
              <a:buFont typeface="Arial" panose="020B0604020202020204" pitchFamily="34" charset="0"/>
              <a:buChar char="•"/>
            </a:pPr>
            <a:r>
              <a:rPr lang="en-US" sz="1600" dirty="0" smtClean="0"/>
              <a:t>Legacy Case Number</a:t>
            </a:r>
          </a:p>
          <a:p>
            <a:pPr marL="1028700" lvl="1">
              <a:buFont typeface="Arial" panose="020B0604020202020204" pitchFamily="34" charset="0"/>
              <a:buChar char="•"/>
            </a:pPr>
            <a:endParaRPr lang="en-US" sz="1600" dirty="0" smtClean="0"/>
          </a:p>
          <a:p>
            <a:pPr marL="1028700" lvl="1">
              <a:buFont typeface="Arial" panose="020B0604020202020204" pitchFamily="34" charset="0"/>
              <a:buChar char="•"/>
            </a:pPr>
            <a:r>
              <a:rPr lang="en-US" sz="1600" dirty="0" smtClean="0"/>
              <a:t>Legacy Consent Number - </a:t>
            </a:r>
            <a:r>
              <a:rPr lang="en-US" sz="1600" i="1" dirty="0" smtClean="0"/>
              <a:t>A.K.A Road Manager Consent Number/AM Decision no.</a:t>
            </a:r>
          </a:p>
          <a:p>
            <a:pPr marL="1028700" lvl="1">
              <a:buFont typeface="Arial" panose="020B0604020202020204" pitchFamily="34" charset="0"/>
              <a:buChar char="•"/>
            </a:pPr>
            <a:endParaRPr lang="en-US" sz="1600" dirty="0" smtClean="0"/>
          </a:p>
          <a:p>
            <a:pPr marL="1028700" lvl="1">
              <a:buFont typeface="Arial" panose="020B0604020202020204" pitchFamily="34" charset="0"/>
              <a:buChar char="•"/>
            </a:pPr>
            <a:r>
              <a:rPr lang="en-US" sz="1600" dirty="0" smtClean="0"/>
              <a:t>Application ID </a:t>
            </a:r>
          </a:p>
          <a:p>
            <a:pPr marL="1028700" lvl="1">
              <a:buFont typeface="Arial" panose="020B0604020202020204" pitchFamily="34" charset="0"/>
              <a:buChar char="•"/>
            </a:pPr>
            <a:endParaRPr lang="en-US" sz="1600" dirty="0"/>
          </a:p>
          <a:p>
            <a:pPr marL="285750">
              <a:buFont typeface="Arial" panose="020B0604020202020204" pitchFamily="34" charset="0"/>
              <a:buChar char="•"/>
            </a:pPr>
            <a:endParaRPr lang="en-AU" sz="1400" dirty="0"/>
          </a:p>
          <a:p>
            <a:endParaRPr lang="en-AU" sz="1400" dirty="0"/>
          </a:p>
        </p:txBody>
      </p:sp>
    </p:spTree>
    <p:extLst>
      <p:ext uri="{BB962C8B-B14F-4D97-AF65-F5344CB8AC3E}">
        <p14:creationId xmlns:p14="http://schemas.microsoft.com/office/powerpoint/2010/main" val="2521550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91"/>
            <a:ext cx="8229600" cy="778098"/>
          </a:xfrm>
        </p:spPr>
        <p:txBody>
          <a:bodyPr>
            <a:normAutofit/>
          </a:bodyPr>
          <a:lstStyle/>
          <a:p>
            <a:r>
              <a:rPr lang="en-US" b="0" dirty="0" smtClean="0"/>
              <a:t>Reviewing a case (FT-5)</a:t>
            </a:r>
            <a:r>
              <a:rPr lang="en-AU" b="0" dirty="0" smtClean="0"/>
              <a:t>| </a:t>
            </a:r>
            <a:r>
              <a:rPr lang="en-AU" dirty="0" smtClean="0"/>
              <a:t>Overview</a:t>
            </a:r>
            <a:endParaRPr lang="en-AU" dirty="0"/>
          </a:p>
        </p:txBody>
      </p:sp>
      <p:sp>
        <p:nvSpPr>
          <p:cNvPr id="5" name="Content Placeholder 2"/>
          <p:cNvSpPr>
            <a:spLocks noGrp="1"/>
          </p:cNvSpPr>
          <p:nvPr>
            <p:ph idx="1"/>
          </p:nvPr>
        </p:nvSpPr>
        <p:spPr>
          <a:xfrm>
            <a:off x="2264678" y="2964875"/>
            <a:ext cx="3960201" cy="543302"/>
          </a:xfrm>
        </p:spPr>
        <p:txBody>
          <a:bodyPr/>
          <a:lstStyle/>
          <a:p>
            <a:r>
              <a:rPr lang="en-AU" sz="1200" i="1" dirty="0"/>
              <a:t>e</a:t>
            </a:r>
            <a:r>
              <a:rPr lang="en-US" sz="1200" i="1" dirty="0" smtClean="0"/>
              <a:t>.g., SPV – cranes where weight &amp; dimensions are consistent</a:t>
            </a:r>
            <a:endParaRPr lang="en-AU" sz="1200" i="1" dirty="0"/>
          </a:p>
        </p:txBody>
      </p:sp>
      <p:pic>
        <p:nvPicPr>
          <p:cNvPr id="6" name="Picture 2" descr="https://help.nhvr.gov.au/download/thumbnails/58556625/image2017-8-23_12-7-53.png?version=1&amp;modificationDate=1503454072963&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42" y="1220557"/>
            <a:ext cx="15811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help.nhvr.gov.au/download/attachments/58556625/image2017-8-23_12-9-2.png?version=1&amp;modificationDate=1503454142663&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372" y="1620606"/>
            <a:ext cx="32385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help.nhvr.gov.au/download/thumbnails/58556625/image2017-8-23_12-10-13.png?version=1&amp;modificationDate=1503454213017&amp;api=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199" y="1220557"/>
            <a:ext cx="2466975"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5395" y="2959113"/>
            <a:ext cx="1564659" cy="369332"/>
          </a:xfrm>
          <a:prstGeom prst="rect">
            <a:avLst/>
          </a:prstGeom>
        </p:spPr>
        <p:txBody>
          <a:bodyPr wrap="none">
            <a:spAutoFit/>
          </a:bodyPr>
          <a:lstStyle/>
          <a:p>
            <a:r>
              <a:rPr lang="en-AU" b="1" dirty="0"/>
              <a:t>AN OPERATOR</a:t>
            </a:r>
            <a:endParaRPr lang="en-AU" dirty="0"/>
          </a:p>
        </p:txBody>
      </p:sp>
      <p:sp>
        <p:nvSpPr>
          <p:cNvPr id="10" name="Rectangle 9"/>
          <p:cNvSpPr/>
          <p:nvPr/>
        </p:nvSpPr>
        <p:spPr>
          <a:xfrm>
            <a:off x="3435571" y="2595543"/>
            <a:ext cx="1164101" cy="369332"/>
          </a:xfrm>
          <a:prstGeom prst="rect">
            <a:avLst/>
          </a:prstGeom>
        </p:spPr>
        <p:txBody>
          <a:bodyPr wrap="none">
            <a:spAutoFit/>
          </a:bodyPr>
          <a:lstStyle/>
          <a:p>
            <a:r>
              <a:rPr lang="en-AU" b="1" dirty="0"/>
              <a:t>A VEHICLE</a:t>
            </a:r>
            <a:endParaRPr lang="en-AU" dirty="0"/>
          </a:p>
        </p:txBody>
      </p:sp>
      <p:sp>
        <p:nvSpPr>
          <p:cNvPr id="11" name="Rectangle 10"/>
          <p:cNvSpPr/>
          <p:nvPr/>
        </p:nvSpPr>
        <p:spPr>
          <a:xfrm>
            <a:off x="6372199" y="3687080"/>
            <a:ext cx="2414764" cy="369332"/>
          </a:xfrm>
          <a:prstGeom prst="rect">
            <a:avLst/>
          </a:prstGeom>
        </p:spPr>
        <p:txBody>
          <a:bodyPr wrap="none">
            <a:spAutoFit/>
          </a:bodyPr>
          <a:lstStyle/>
          <a:p>
            <a:r>
              <a:rPr lang="en-AU" b="1" dirty="0"/>
              <a:t>ONE OR MORE ROUTES</a:t>
            </a:r>
            <a:endParaRPr lang="en-AU" dirty="0"/>
          </a:p>
        </p:txBody>
      </p:sp>
      <p:grpSp>
        <p:nvGrpSpPr>
          <p:cNvPr id="12" name="Add"/>
          <p:cNvGrpSpPr/>
          <p:nvPr/>
        </p:nvGrpSpPr>
        <p:grpSpPr>
          <a:xfrm>
            <a:off x="1896438" y="2060138"/>
            <a:ext cx="368240" cy="368240"/>
            <a:chOff x="4296000" y="1629000"/>
            <a:chExt cx="3600000" cy="3600000"/>
          </a:xfrm>
        </p:grpSpPr>
        <p:sp>
          <p:nvSpPr>
            <p:cNvPr id="13" name="Base Color"/>
            <p:cNvSpPr/>
            <p:nvPr/>
          </p:nvSpPr>
          <p:spPr>
            <a:xfrm>
              <a:off x="4296000" y="1629000"/>
              <a:ext cx="3600000" cy="3600000"/>
            </a:xfrm>
            <a:prstGeom prst="ellipse">
              <a:avLst/>
            </a:prstGeom>
            <a:solidFill>
              <a:srgbClr val="31A051"/>
            </a:solidFill>
            <a:ln w="18542">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solidFill>
                  <a:schemeClr val="dk1"/>
                </a:solidFill>
              </a:endParaRPr>
            </a:p>
          </p:txBody>
        </p:sp>
        <p:sp>
          <p:nvSpPr>
            <p:cNvPr id="14" name="Plus"/>
            <p:cNvSpPr/>
            <p:nvPr/>
          </p:nvSpPr>
          <p:spPr>
            <a:xfrm>
              <a:off x="4983600" y="2316599"/>
              <a:ext cx="2224800" cy="2224800"/>
            </a:xfrm>
            <a:custGeom>
              <a:avLst/>
              <a:gdLst>
                <a:gd name="connsiteX0" fmla="*/ 1112400 w 2224800"/>
                <a:gd name="connsiteY0" fmla="*/ 0 h 2224800"/>
                <a:gd name="connsiteX1" fmla="*/ 1375200 w 2224800"/>
                <a:gd name="connsiteY1" fmla="*/ 262800 h 2224800"/>
                <a:gd name="connsiteX2" fmla="*/ 1375200 w 2224800"/>
                <a:gd name="connsiteY2" fmla="*/ 849601 h 2224800"/>
                <a:gd name="connsiteX3" fmla="*/ 1962000 w 2224800"/>
                <a:gd name="connsiteY3" fmla="*/ 849601 h 2224800"/>
                <a:gd name="connsiteX4" fmla="*/ 2224800 w 2224800"/>
                <a:gd name="connsiteY4" fmla="*/ 1112401 h 2224800"/>
                <a:gd name="connsiteX5" fmla="*/ 1962000 w 2224800"/>
                <a:gd name="connsiteY5" fmla="*/ 1375201 h 2224800"/>
                <a:gd name="connsiteX6" fmla="*/ 1375200 w 2224800"/>
                <a:gd name="connsiteY6" fmla="*/ 1375201 h 2224800"/>
                <a:gd name="connsiteX7" fmla="*/ 1375200 w 2224800"/>
                <a:gd name="connsiteY7" fmla="*/ 1962000 h 2224800"/>
                <a:gd name="connsiteX8" fmla="*/ 1112400 w 2224800"/>
                <a:gd name="connsiteY8" fmla="*/ 2224800 h 2224800"/>
                <a:gd name="connsiteX9" fmla="*/ 849600 w 2224800"/>
                <a:gd name="connsiteY9" fmla="*/ 1962000 h 2224800"/>
                <a:gd name="connsiteX10" fmla="*/ 849600 w 2224800"/>
                <a:gd name="connsiteY10" fmla="*/ 1375201 h 2224800"/>
                <a:gd name="connsiteX11" fmla="*/ 262800 w 2224800"/>
                <a:gd name="connsiteY11" fmla="*/ 1375201 h 2224800"/>
                <a:gd name="connsiteX12" fmla="*/ 0 w 2224800"/>
                <a:gd name="connsiteY12" fmla="*/ 1112401 h 2224800"/>
                <a:gd name="connsiteX13" fmla="*/ 262800 w 2224800"/>
                <a:gd name="connsiteY13" fmla="*/ 849601 h 2224800"/>
                <a:gd name="connsiteX14" fmla="*/ 849600 w 2224800"/>
                <a:gd name="connsiteY14" fmla="*/ 849601 h 2224800"/>
                <a:gd name="connsiteX15" fmla="*/ 849600 w 2224800"/>
                <a:gd name="connsiteY15" fmla="*/ 262800 h 2224800"/>
                <a:gd name="connsiteX16" fmla="*/ 1112400 w 2224800"/>
                <a:gd name="connsiteY16" fmla="*/ 0 h 222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4800" h="2224800">
                  <a:moveTo>
                    <a:pt x="1112400" y="0"/>
                  </a:moveTo>
                  <a:cubicBezTo>
                    <a:pt x="1257540" y="0"/>
                    <a:pt x="1375200" y="117660"/>
                    <a:pt x="1375200" y="262800"/>
                  </a:cubicBezTo>
                  <a:lnTo>
                    <a:pt x="1375200" y="849601"/>
                  </a:lnTo>
                  <a:lnTo>
                    <a:pt x="1962000" y="849601"/>
                  </a:lnTo>
                  <a:cubicBezTo>
                    <a:pt x="2107140" y="849601"/>
                    <a:pt x="2224800" y="967261"/>
                    <a:pt x="2224800" y="1112401"/>
                  </a:cubicBezTo>
                  <a:cubicBezTo>
                    <a:pt x="2224800" y="1257541"/>
                    <a:pt x="2107140" y="1375201"/>
                    <a:pt x="1962000" y="1375201"/>
                  </a:cubicBezTo>
                  <a:lnTo>
                    <a:pt x="1375200" y="1375201"/>
                  </a:lnTo>
                  <a:lnTo>
                    <a:pt x="1375200" y="1962000"/>
                  </a:lnTo>
                  <a:cubicBezTo>
                    <a:pt x="1375200" y="2107140"/>
                    <a:pt x="1257540" y="2224800"/>
                    <a:pt x="1112400" y="2224800"/>
                  </a:cubicBezTo>
                  <a:cubicBezTo>
                    <a:pt x="967260" y="2224800"/>
                    <a:pt x="849600" y="2107140"/>
                    <a:pt x="849600" y="1962000"/>
                  </a:cubicBezTo>
                  <a:lnTo>
                    <a:pt x="849600" y="1375201"/>
                  </a:lnTo>
                  <a:lnTo>
                    <a:pt x="262800" y="1375201"/>
                  </a:lnTo>
                  <a:cubicBezTo>
                    <a:pt x="117660" y="1375201"/>
                    <a:pt x="0" y="1257541"/>
                    <a:pt x="0" y="1112401"/>
                  </a:cubicBezTo>
                  <a:cubicBezTo>
                    <a:pt x="0" y="967261"/>
                    <a:pt x="117660" y="849601"/>
                    <a:pt x="262800" y="849601"/>
                  </a:cubicBezTo>
                  <a:lnTo>
                    <a:pt x="849600" y="849601"/>
                  </a:lnTo>
                  <a:lnTo>
                    <a:pt x="849600" y="262800"/>
                  </a:lnTo>
                  <a:cubicBezTo>
                    <a:pt x="849600" y="117660"/>
                    <a:pt x="967260" y="0"/>
                    <a:pt x="1112400" y="0"/>
                  </a:cubicBezTo>
                  <a:close/>
                </a:path>
              </a:pathLst>
            </a:custGeom>
            <a:solidFill>
              <a:schemeClr val="bg1"/>
            </a:solidFill>
            <a:ln w="18542">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solidFill>
                  <a:schemeClr val="dk1"/>
                </a:solidFill>
              </a:endParaRPr>
            </a:p>
          </p:txBody>
        </p:sp>
      </p:grpSp>
      <p:grpSp>
        <p:nvGrpSpPr>
          <p:cNvPr id="15" name="Add"/>
          <p:cNvGrpSpPr/>
          <p:nvPr/>
        </p:nvGrpSpPr>
        <p:grpSpPr>
          <a:xfrm>
            <a:off x="5782748" y="2060138"/>
            <a:ext cx="368240" cy="368240"/>
            <a:chOff x="4296000" y="1629000"/>
            <a:chExt cx="3600000" cy="3600000"/>
          </a:xfrm>
        </p:grpSpPr>
        <p:sp>
          <p:nvSpPr>
            <p:cNvPr id="16" name="Base Color"/>
            <p:cNvSpPr/>
            <p:nvPr/>
          </p:nvSpPr>
          <p:spPr>
            <a:xfrm>
              <a:off x="4296000" y="1629000"/>
              <a:ext cx="3600000" cy="3600000"/>
            </a:xfrm>
            <a:prstGeom prst="ellipse">
              <a:avLst/>
            </a:prstGeom>
            <a:solidFill>
              <a:srgbClr val="31A051"/>
            </a:solidFill>
            <a:ln w="18542">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solidFill>
                  <a:schemeClr val="dk1"/>
                </a:solidFill>
              </a:endParaRPr>
            </a:p>
          </p:txBody>
        </p:sp>
        <p:sp>
          <p:nvSpPr>
            <p:cNvPr id="17" name="Plus"/>
            <p:cNvSpPr/>
            <p:nvPr/>
          </p:nvSpPr>
          <p:spPr>
            <a:xfrm>
              <a:off x="4983600" y="2316599"/>
              <a:ext cx="2224800" cy="2224800"/>
            </a:xfrm>
            <a:custGeom>
              <a:avLst/>
              <a:gdLst>
                <a:gd name="connsiteX0" fmla="*/ 1112400 w 2224800"/>
                <a:gd name="connsiteY0" fmla="*/ 0 h 2224800"/>
                <a:gd name="connsiteX1" fmla="*/ 1375200 w 2224800"/>
                <a:gd name="connsiteY1" fmla="*/ 262800 h 2224800"/>
                <a:gd name="connsiteX2" fmla="*/ 1375200 w 2224800"/>
                <a:gd name="connsiteY2" fmla="*/ 849601 h 2224800"/>
                <a:gd name="connsiteX3" fmla="*/ 1962000 w 2224800"/>
                <a:gd name="connsiteY3" fmla="*/ 849601 h 2224800"/>
                <a:gd name="connsiteX4" fmla="*/ 2224800 w 2224800"/>
                <a:gd name="connsiteY4" fmla="*/ 1112401 h 2224800"/>
                <a:gd name="connsiteX5" fmla="*/ 1962000 w 2224800"/>
                <a:gd name="connsiteY5" fmla="*/ 1375201 h 2224800"/>
                <a:gd name="connsiteX6" fmla="*/ 1375200 w 2224800"/>
                <a:gd name="connsiteY6" fmla="*/ 1375201 h 2224800"/>
                <a:gd name="connsiteX7" fmla="*/ 1375200 w 2224800"/>
                <a:gd name="connsiteY7" fmla="*/ 1962000 h 2224800"/>
                <a:gd name="connsiteX8" fmla="*/ 1112400 w 2224800"/>
                <a:gd name="connsiteY8" fmla="*/ 2224800 h 2224800"/>
                <a:gd name="connsiteX9" fmla="*/ 849600 w 2224800"/>
                <a:gd name="connsiteY9" fmla="*/ 1962000 h 2224800"/>
                <a:gd name="connsiteX10" fmla="*/ 849600 w 2224800"/>
                <a:gd name="connsiteY10" fmla="*/ 1375201 h 2224800"/>
                <a:gd name="connsiteX11" fmla="*/ 262800 w 2224800"/>
                <a:gd name="connsiteY11" fmla="*/ 1375201 h 2224800"/>
                <a:gd name="connsiteX12" fmla="*/ 0 w 2224800"/>
                <a:gd name="connsiteY12" fmla="*/ 1112401 h 2224800"/>
                <a:gd name="connsiteX13" fmla="*/ 262800 w 2224800"/>
                <a:gd name="connsiteY13" fmla="*/ 849601 h 2224800"/>
                <a:gd name="connsiteX14" fmla="*/ 849600 w 2224800"/>
                <a:gd name="connsiteY14" fmla="*/ 849601 h 2224800"/>
                <a:gd name="connsiteX15" fmla="*/ 849600 w 2224800"/>
                <a:gd name="connsiteY15" fmla="*/ 262800 h 2224800"/>
                <a:gd name="connsiteX16" fmla="*/ 1112400 w 2224800"/>
                <a:gd name="connsiteY16" fmla="*/ 0 h 222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4800" h="2224800">
                  <a:moveTo>
                    <a:pt x="1112400" y="0"/>
                  </a:moveTo>
                  <a:cubicBezTo>
                    <a:pt x="1257540" y="0"/>
                    <a:pt x="1375200" y="117660"/>
                    <a:pt x="1375200" y="262800"/>
                  </a:cubicBezTo>
                  <a:lnTo>
                    <a:pt x="1375200" y="849601"/>
                  </a:lnTo>
                  <a:lnTo>
                    <a:pt x="1962000" y="849601"/>
                  </a:lnTo>
                  <a:cubicBezTo>
                    <a:pt x="2107140" y="849601"/>
                    <a:pt x="2224800" y="967261"/>
                    <a:pt x="2224800" y="1112401"/>
                  </a:cubicBezTo>
                  <a:cubicBezTo>
                    <a:pt x="2224800" y="1257541"/>
                    <a:pt x="2107140" y="1375201"/>
                    <a:pt x="1962000" y="1375201"/>
                  </a:cubicBezTo>
                  <a:lnTo>
                    <a:pt x="1375200" y="1375201"/>
                  </a:lnTo>
                  <a:lnTo>
                    <a:pt x="1375200" y="1962000"/>
                  </a:lnTo>
                  <a:cubicBezTo>
                    <a:pt x="1375200" y="2107140"/>
                    <a:pt x="1257540" y="2224800"/>
                    <a:pt x="1112400" y="2224800"/>
                  </a:cubicBezTo>
                  <a:cubicBezTo>
                    <a:pt x="967260" y="2224800"/>
                    <a:pt x="849600" y="2107140"/>
                    <a:pt x="849600" y="1962000"/>
                  </a:cubicBezTo>
                  <a:lnTo>
                    <a:pt x="849600" y="1375201"/>
                  </a:lnTo>
                  <a:lnTo>
                    <a:pt x="262800" y="1375201"/>
                  </a:lnTo>
                  <a:cubicBezTo>
                    <a:pt x="117660" y="1375201"/>
                    <a:pt x="0" y="1257541"/>
                    <a:pt x="0" y="1112401"/>
                  </a:cubicBezTo>
                  <a:cubicBezTo>
                    <a:pt x="0" y="967261"/>
                    <a:pt x="117660" y="849601"/>
                    <a:pt x="262800" y="849601"/>
                  </a:cubicBezTo>
                  <a:lnTo>
                    <a:pt x="849600" y="849601"/>
                  </a:lnTo>
                  <a:lnTo>
                    <a:pt x="849600" y="262800"/>
                  </a:lnTo>
                  <a:cubicBezTo>
                    <a:pt x="849600" y="117660"/>
                    <a:pt x="967260" y="0"/>
                    <a:pt x="1112400" y="0"/>
                  </a:cubicBezTo>
                  <a:close/>
                </a:path>
              </a:pathLst>
            </a:custGeom>
            <a:solidFill>
              <a:schemeClr val="bg1"/>
            </a:solidFill>
            <a:ln w="18542">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solidFill>
                  <a:schemeClr val="dk1"/>
                </a:solidFill>
              </a:endParaRPr>
            </a:p>
          </p:txBody>
        </p:sp>
      </p:grpSp>
      <p:sp>
        <p:nvSpPr>
          <p:cNvPr id="18" name="Rectangle 17"/>
          <p:cNvSpPr/>
          <p:nvPr/>
        </p:nvSpPr>
        <p:spPr>
          <a:xfrm>
            <a:off x="275514" y="4215144"/>
            <a:ext cx="1800200" cy="24227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Permit</a:t>
            </a:r>
          </a:p>
          <a:p>
            <a:pPr algn="ctr"/>
            <a:r>
              <a:rPr lang="en-US" dirty="0"/>
              <a:t>111</a:t>
            </a:r>
            <a:endParaRPr lang="en-AU" dirty="0"/>
          </a:p>
        </p:txBody>
      </p:sp>
      <p:sp>
        <p:nvSpPr>
          <p:cNvPr id="19" name="Rounded Rectangle 18"/>
          <p:cNvSpPr/>
          <p:nvPr/>
        </p:nvSpPr>
        <p:spPr>
          <a:xfrm>
            <a:off x="2910972" y="4277782"/>
            <a:ext cx="1584176" cy="57606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Case</a:t>
            </a:r>
          </a:p>
          <a:p>
            <a:pPr algn="ctr"/>
            <a:r>
              <a:rPr lang="en-US" dirty="0"/>
              <a:t>111r1v1</a:t>
            </a:r>
            <a:endParaRPr lang="en-AU" dirty="0"/>
          </a:p>
        </p:txBody>
      </p:sp>
      <p:sp>
        <p:nvSpPr>
          <p:cNvPr id="20" name="Rounded Rectangle 19"/>
          <p:cNvSpPr/>
          <p:nvPr/>
        </p:nvSpPr>
        <p:spPr>
          <a:xfrm>
            <a:off x="2908741" y="5362073"/>
            <a:ext cx="1584176" cy="576064"/>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Case</a:t>
            </a:r>
          </a:p>
          <a:p>
            <a:pPr algn="ctr"/>
            <a:r>
              <a:rPr lang="en-US" dirty="0"/>
              <a:t>111r2v1</a:t>
            </a:r>
            <a:endParaRPr lang="en-AU" dirty="0"/>
          </a:p>
        </p:txBody>
      </p:sp>
      <p:sp>
        <p:nvSpPr>
          <p:cNvPr id="21" name="Rounded Rectangle 20"/>
          <p:cNvSpPr/>
          <p:nvPr/>
        </p:nvSpPr>
        <p:spPr>
          <a:xfrm>
            <a:off x="2910972" y="6061871"/>
            <a:ext cx="1584176" cy="57606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Case</a:t>
            </a:r>
          </a:p>
          <a:p>
            <a:pPr algn="ctr"/>
            <a:r>
              <a:rPr lang="en-US" dirty="0"/>
              <a:t>111r3v1</a:t>
            </a:r>
            <a:endParaRPr lang="en-AU" dirty="0"/>
          </a:p>
        </p:txBody>
      </p:sp>
      <p:sp>
        <p:nvSpPr>
          <p:cNvPr id="22" name="Rounded Rectangle 21"/>
          <p:cNvSpPr/>
          <p:nvPr/>
        </p:nvSpPr>
        <p:spPr>
          <a:xfrm>
            <a:off x="5777905" y="5362073"/>
            <a:ext cx="1584176" cy="57606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Case</a:t>
            </a:r>
          </a:p>
          <a:p>
            <a:pPr algn="ctr"/>
            <a:r>
              <a:rPr lang="en-US" dirty="0"/>
              <a:t>111r2v2</a:t>
            </a:r>
            <a:endParaRPr lang="en-AU" dirty="0"/>
          </a:p>
        </p:txBody>
      </p:sp>
      <p:sp>
        <p:nvSpPr>
          <p:cNvPr id="23" name="Rectangle 22"/>
          <p:cNvSpPr/>
          <p:nvPr/>
        </p:nvSpPr>
        <p:spPr>
          <a:xfrm>
            <a:off x="3306349" y="3924725"/>
            <a:ext cx="793422" cy="307777"/>
          </a:xfrm>
          <a:prstGeom prst="rect">
            <a:avLst/>
          </a:prstGeom>
        </p:spPr>
        <p:txBody>
          <a:bodyPr wrap="none">
            <a:spAutoFit/>
          </a:bodyPr>
          <a:lstStyle/>
          <a:p>
            <a:pPr algn="ctr"/>
            <a:r>
              <a:rPr lang="en-AU" sz="1400" b="1" dirty="0"/>
              <a:t>1st Case</a:t>
            </a:r>
            <a:endParaRPr lang="en-AU" sz="1400" dirty="0"/>
          </a:p>
        </p:txBody>
      </p:sp>
      <p:sp>
        <p:nvSpPr>
          <p:cNvPr id="24" name="Rectangle 23"/>
          <p:cNvSpPr/>
          <p:nvPr/>
        </p:nvSpPr>
        <p:spPr>
          <a:xfrm>
            <a:off x="2562825" y="4980836"/>
            <a:ext cx="2276008" cy="307777"/>
          </a:xfrm>
          <a:prstGeom prst="rect">
            <a:avLst/>
          </a:prstGeom>
        </p:spPr>
        <p:txBody>
          <a:bodyPr wrap="none">
            <a:spAutoFit/>
          </a:bodyPr>
          <a:lstStyle/>
          <a:p>
            <a:pPr algn="ctr"/>
            <a:r>
              <a:rPr lang="en-AU" sz="1400" b="1" dirty="0"/>
              <a:t>Amend to ‘Add Route’ Cases</a:t>
            </a:r>
            <a:endParaRPr lang="en-AU" sz="1400" dirty="0"/>
          </a:p>
        </p:txBody>
      </p:sp>
      <p:cxnSp>
        <p:nvCxnSpPr>
          <p:cNvPr id="25" name="Straight Arrow Connector 24"/>
          <p:cNvCxnSpPr/>
          <p:nvPr/>
        </p:nvCxnSpPr>
        <p:spPr>
          <a:xfrm>
            <a:off x="4594829" y="5650105"/>
            <a:ext cx="10372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02076" y="4565814"/>
            <a:ext cx="2335831" cy="738664"/>
          </a:xfrm>
          <a:prstGeom prst="rect">
            <a:avLst/>
          </a:prstGeom>
        </p:spPr>
        <p:txBody>
          <a:bodyPr wrap="none">
            <a:spAutoFit/>
          </a:bodyPr>
          <a:lstStyle/>
          <a:p>
            <a:pPr algn="ctr"/>
            <a:r>
              <a:rPr lang="en-AU" sz="1400" b="1" dirty="0"/>
              <a:t>Amendment of current route</a:t>
            </a:r>
          </a:p>
          <a:p>
            <a:pPr algn="ctr"/>
            <a:r>
              <a:rPr lang="en-US" sz="1400" b="1" dirty="0"/>
              <a:t>OR</a:t>
            </a:r>
          </a:p>
          <a:p>
            <a:pPr algn="ctr"/>
            <a:r>
              <a:rPr lang="en-US" sz="1400" b="1" dirty="0"/>
              <a:t>Renewal of current route</a:t>
            </a:r>
            <a:endParaRPr lang="en-AU" sz="1400" dirty="0"/>
          </a:p>
        </p:txBody>
      </p:sp>
      <p:sp>
        <p:nvSpPr>
          <p:cNvPr id="27" name="Rectangle 26"/>
          <p:cNvSpPr/>
          <p:nvPr/>
        </p:nvSpPr>
        <p:spPr>
          <a:xfrm>
            <a:off x="571829" y="3863552"/>
            <a:ext cx="1207575" cy="307777"/>
          </a:xfrm>
          <a:prstGeom prst="rect">
            <a:avLst/>
          </a:prstGeom>
        </p:spPr>
        <p:txBody>
          <a:bodyPr wrap="none">
            <a:spAutoFit/>
          </a:bodyPr>
          <a:lstStyle/>
          <a:p>
            <a:pPr algn="ctr"/>
            <a:r>
              <a:rPr lang="en-AU" sz="1400" b="1" dirty="0"/>
              <a:t>Digital Permit</a:t>
            </a:r>
            <a:endParaRPr lang="en-AU" sz="1400" dirty="0"/>
          </a:p>
        </p:txBody>
      </p:sp>
      <p:sp>
        <p:nvSpPr>
          <p:cNvPr id="29" name="Content Placeholder 2"/>
          <p:cNvSpPr txBox="1">
            <a:spLocks/>
          </p:cNvSpPr>
          <p:nvPr/>
        </p:nvSpPr>
        <p:spPr>
          <a:xfrm>
            <a:off x="4742121" y="6060338"/>
            <a:ext cx="2863565" cy="7976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rgbClr val="33333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i="1" dirty="0" smtClean="0"/>
              <a:t>Versions only changed once permitted, however there can be multiple routes (alternates) at anytime within a case.</a:t>
            </a:r>
            <a:endParaRPr lang="en-AU" sz="1200" i="1" dirty="0"/>
          </a:p>
        </p:txBody>
      </p:sp>
    </p:spTree>
    <p:extLst>
      <p:ext uri="{BB962C8B-B14F-4D97-AF65-F5344CB8AC3E}">
        <p14:creationId xmlns:p14="http://schemas.microsoft.com/office/powerpoint/2010/main" val="144610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336E2595-7D77-4023-BA8F-795BAF1983AB}"/>
              </a:ext>
            </a:extLst>
          </p:cNvPr>
          <p:cNvSpPr>
            <a:spLocks noGrp="1"/>
          </p:cNvSpPr>
          <p:nvPr>
            <p:ph idx="1"/>
          </p:nvPr>
        </p:nvSpPr>
        <p:spPr>
          <a:xfrm>
            <a:off x="389525" y="1140851"/>
            <a:ext cx="2530624" cy="2154436"/>
          </a:xfrm>
        </p:spPr>
        <p:txBody>
          <a:bodyPr/>
          <a:lstStyle/>
          <a:p>
            <a:r>
              <a:rPr lang="en-AU" sz="1800" b="1" i="1" dirty="0"/>
              <a:t>Scenario:</a:t>
            </a:r>
            <a:endParaRPr lang="en-AU" b="1" i="1" dirty="0"/>
          </a:p>
          <a:p>
            <a:r>
              <a:rPr lang="en-AU" sz="1400" dirty="0"/>
              <a:t>You have received a new case to progress in your team queue, commence your assessment.</a:t>
            </a:r>
          </a:p>
        </p:txBody>
      </p:sp>
      <p:sp>
        <p:nvSpPr>
          <p:cNvPr id="3" name="TextBox 2"/>
          <p:cNvSpPr txBox="1"/>
          <p:nvPr/>
        </p:nvSpPr>
        <p:spPr>
          <a:xfrm>
            <a:off x="3131840" y="1124744"/>
            <a:ext cx="5832648" cy="3385542"/>
          </a:xfrm>
          <a:prstGeom prst="rect">
            <a:avLst/>
          </a:prstGeom>
          <a:noFill/>
        </p:spPr>
        <p:txBody>
          <a:bodyPr wrap="square" rtlCol="0">
            <a:spAutoFit/>
          </a:bodyPr>
          <a:lstStyle/>
          <a:p>
            <a:r>
              <a:rPr lang="en-US" b="1" i="1" dirty="0"/>
              <a:t>Steps:</a:t>
            </a:r>
          </a:p>
          <a:p>
            <a:pPr marL="342900" indent="-342900">
              <a:buFont typeface="+mj-lt"/>
              <a:buAutoNum type="arabicPeriod"/>
            </a:pPr>
            <a:r>
              <a:rPr lang="en-US" sz="1400" dirty="0"/>
              <a:t>Login to the Portal </a:t>
            </a:r>
          </a:p>
          <a:p>
            <a:pPr marL="342900" indent="-342900">
              <a:buFont typeface="+mj-lt"/>
              <a:buAutoNum type="arabicPeriod"/>
            </a:pPr>
            <a:r>
              <a:rPr lang="en-US" sz="1400" dirty="0"/>
              <a:t>Navigate to the Case Tracker and Open the Case</a:t>
            </a:r>
          </a:p>
          <a:p>
            <a:pPr marL="342900" indent="-342900">
              <a:buFont typeface="+mj-lt"/>
              <a:buAutoNum type="arabicPeriod"/>
            </a:pPr>
            <a:r>
              <a:rPr lang="en-US" sz="1400" dirty="0"/>
              <a:t>Review the Case Details page</a:t>
            </a:r>
          </a:p>
          <a:p>
            <a:pPr marL="342900" indent="-342900">
              <a:buFont typeface="+mj-lt"/>
              <a:buAutoNum type="arabicPeriod"/>
            </a:pPr>
            <a:r>
              <a:rPr lang="en-US" sz="1400" dirty="0"/>
              <a:t>Navigate to the ‘Case Management’ tab and click on the ‘Start Assessment’ button</a:t>
            </a:r>
          </a:p>
          <a:p>
            <a:pPr marL="342900" indent="-342900">
              <a:buFont typeface="+mj-lt"/>
              <a:buAutoNum type="arabicPeriod"/>
            </a:pPr>
            <a:r>
              <a:rPr lang="en-US" sz="1400" dirty="0"/>
              <a:t>Update the workgroup and flag to the appropriate values</a:t>
            </a:r>
          </a:p>
          <a:p>
            <a:pPr marL="342900" indent="-342900">
              <a:buFont typeface="+mj-lt"/>
              <a:buAutoNum type="arabicPeriod"/>
            </a:pPr>
            <a:r>
              <a:rPr lang="en-US" sz="1400" dirty="0"/>
              <a:t>Navigate to the Notes sub tab</a:t>
            </a:r>
          </a:p>
          <a:p>
            <a:pPr marL="342900" indent="-342900">
              <a:buFont typeface="+mj-lt"/>
              <a:buAutoNum type="arabicPeriod"/>
            </a:pPr>
            <a:r>
              <a:rPr lang="en-US" sz="1400" dirty="0"/>
              <a:t>Select the `’Add Notes’ button and complete the form</a:t>
            </a:r>
          </a:p>
          <a:p>
            <a:pPr marL="342900" indent="-342900">
              <a:buFont typeface="+mj-lt"/>
              <a:buAutoNum type="arabicPeriod"/>
            </a:pPr>
            <a:r>
              <a:rPr lang="en-US" sz="1400" dirty="0"/>
              <a:t>Select the ‘Save’ button</a:t>
            </a:r>
          </a:p>
          <a:p>
            <a:pPr marL="342900" indent="-342900">
              <a:buFont typeface="+mj-lt"/>
              <a:buAutoNum type="arabicPeriod"/>
            </a:pPr>
            <a:r>
              <a:rPr lang="en-US" sz="1400" dirty="0"/>
              <a:t>Navigate to the ‘Tasks’ sub tab </a:t>
            </a:r>
          </a:p>
          <a:p>
            <a:pPr marL="342900" indent="-342900">
              <a:buFont typeface="+mj-lt"/>
              <a:buAutoNum type="arabicPeriod"/>
            </a:pPr>
            <a:r>
              <a:rPr lang="en-US" sz="1400" dirty="0"/>
              <a:t>Select the ‘Add Task’ button and complete the form</a:t>
            </a:r>
          </a:p>
          <a:p>
            <a:pPr marL="342900" indent="-342900">
              <a:buFont typeface="+mj-lt"/>
              <a:buAutoNum type="arabicPeriod"/>
            </a:pPr>
            <a:r>
              <a:rPr lang="en-US" sz="1400" dirty="0"/>
              <a:t>Click on the ‘Submit Request’ button</a:t>
            </a:r>
          </a:p>
          <a:p>
            <a:pPr marL="342900" indent="-342900">
              <a:buFont typeface="+mj-lt"/>
              <a:buAutoNum type="arabicPeriod"/>
            </a:pPr>
            <a:endParaRPr lang="en-AU" sz="1400" dirty="0"/>
          </a:p>
          <a:p>
            <a:endParaRPr lang="en-US" sz="1400" dirty="0"/>
          </a:p>
        </p:txBody>
      </p:sp>
      <p:sp>
        <p:nvSpPr>
          <p:cNvPr id="5" name="TextBox 4"/>
          <p:cNvSpPr txBox="1"/>
          <p:nvPr/>
        </p:nvSpPr>
        <p:spPr>
          <a:xfrm>
            <a:off x="395536" y="3790206"/>
            <a:ext cx="2530624" cy="1661993"/>
          </a:xfrm>
          <a:prstGeom prst="rect">
            <a:avLst/>
          </a:prstGeom>
          <a:noFill/>
        </p:spPr>
        <p:txBody>
          <a:bodyPr wrap="square" rtlCol="0">
            <a:spAutoFit/>
          </a:bodyPr>
          <a:lstStyle/>
          <a:p>
            <a:r>
              <a:rPr lang="en-US" b="1" i="1" dirty="0"/>
              <a:t>Expected Outcome:</a:t>
            </a:r>
          </a:p>
          <a:p>
            <a:r>
              <a:rPr lang="en-AU" sz="1400" dirty="0"/>
              <a:t>You successfully identify the case, start your assessment and allocate the appropriate workgroup and flag. You add a note and create a task successfully.</a:t>
            </a:r>
          </a:p>
        </p:txBody>
      </p:sp>
      <p:sp>
        <p:nvSpPr>
          <p:cNvPr id="11" name="Title 1"/>
          <p:cNvSpPr>
            <a:spLocks noGrp="1"/>
          </p:cNvSpPr>
          <p:nvPr>
            <p:ph type="title"/>
          </p:nvPr>
        </p:nvSpPr>
        <p:spPr>
          <a:xfrm>
            <a:off x="457200" y="202630"/>
            <a:ext cx="8229600" cy="778098"/>
          </a:xfrm>
        </p:spPr>
        <p:txBody>
          <a:bodyPr>
            <a:normAutofit/>
          </a:bodyPr>
          <a:lstStyle/>
          <a:p>
            <a:r>
              <a:rPr lang="en-US" b="0" dirty="0" smtClean="0"/>
              <a:t>Reviewing a case (FT-5)</a:t>
            </a:r>
            <a:r>
              <a:rPr lang="en-AU" dirty="0" smtClean="0"/>
              <a:t>| </a:t>
            </a:r>
            <a:r>
              <a:rPr lang="en-AU" dirty="0"/>
              <a:t>Scenario</a:t>
            </a:r>
          </a:p>
        </p:txBody>
      </p:sp>
      <p:sp>
        <p:nvSpPr>
          <p:cNvPr id="7" name="Content Placeholder 3">
            <a:extLst>
              <a:ext uri="{FF2B5EF4-FFF2-40B4-BE49-F238E27FC236}">
                <a16:creationId xmlns="" xmlns:a16="http://schemas.microsoft.com/office/drawing/2014/main" id="{EA8637CC-EF4D-4A0B-8BA3-90830B3E3394}"/>
              </a:ext>
            </a:extLst>
          </p:cNvPr>
          <p:cNvSpPr txBox="1">
            <a:spLocks/>
          </p:cNvSpPr>
          <p:nvPr>
            <p:custDataLst>
              <p:tags r:id="rId1"/>
            </p:custDataLst>
          </p:nvPr>
        </p:nvSpPr>
        <p:spPr>
          <a:xfrm>
            <a:off x="395536" y="5589240"/>
            <a:ext cx="8568952" cy="504056"/>
          </a:xfrm>
          <a:prstGeom prst="rect">
            <a:avLst/>
          </a:prstGeom>
          <a:solidFill>
            <a:srgbClr val="99CCFF"/>
          </a:solidFill>
          <a:ln>
            <a:solidFill>
              <a:srgbClr val="99CCFF"/>
            </a:solidFill>
          </a:ln>
        </p:spPr>
        <p:txBody>
          <a:bodyPr/>
          <a:lstStyle>
            <a:lvl1pPr marL="0" indent="0" algn="l" defTabSz="914400" rtl="0" eaLnBrk="1" latinLnBrk="0" hangingPunct="1">
              <a:spcBef>
                <a:spcPct val="20000"/>
              </a:spcBef>
              <a:buFont typeface="Arial" panose="020B0604020202020204" pitchFamily="34" charset="0"/>
              <a:buNone/>
              <a:defRPr sz="2800" kern="1200">
                <a:solidFill>
                  <a:srgbClr val="33333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sz="1800" b="1" i="1" dirty="0" smtClean="0"/>
              <a:t>The following slide includes a video, demonstrating the scenarios and steps.</a:t>
            </a:r>
            <a:endParaRPr lang="en-AU" sz="1400" dirty="0"/>
          </a:p>
        </p:txBody>
      </p:sp>
    </p:spTree>
    <p:extLst>
      <p:ext uri="{BB962C8B-B14F-4D97-AF65-F5344CB8AC3E}">
        <p14:creationId xmlns:p14="http://schemas.microsoft.com/office/powerpoint/2010/main" val="1357973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02630"/>
            <a:ext cx="8229600" cy="778098"/>
          </a:xfrm>
        </p:spPr>
        <p:txBody>
          <a:bodyPr>
            <a:normAutofit/>
          </a:bodyPr>
          <a:lstStyle/>
          <a:p>
            <a:r>
              <a:rPr lang="en-US" b="0" dirty="0"/>
              <a:t>Reviewing a case (FT-5) </a:t>
            </a:r>
            <a:r>
              <a:rPr lang="en-AU" dirty="0" smtClean="0"/>
              <a:t>| Video</a:t>
            </a:r>
            <a:endParaRPr lang="en-AU" dirty="0"/>
          </a:p>
        </p:txBody>
      </p:sp>
      <p:pic>
        <p:nvPicPr>
          <p:cNvPr id="3" name="TtT3.2-E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lum contrast="20000"/>
          </a:blip>
          <a:stretch>
            <a:fillRect/>
          </a:stretch>
        </p:blipFill>
        <p:spPr>
          <a:xfrm>
            <a:off x="671013" y="1749176"/>
            <a:ext cx="7729965" cy="4560144"/>
          </a:xfrm>
          <a:prstGeom prst="rect">
            <a:avLst/>
          </a:prstGeom>
        </p:spPr>
      </p:pic>
      <p:sp>
        <p:nvSpPr>
          <p:cNvPr id="4" name="Content Placeholder 3">
            <a:extLst>
              <a:ext uri="{FF2B5EF4-FFF2-40B4-BE49-F238E27FC236}">
                <a16:creationId xmlns="" xmlns:a16="http://schemas.microsoft.com/office/drawing/2014/main" id="{EA8637CC-EF4D-4A0B-8BA3-90830B3E3394}"/>
              </a:ext>
            </a:extLst>
          </p:cNvPr>
          <p:cNvSpPr txBox="1">
            <a:spLocks/>
          </p:cNvSpPr>
          <p:nvPr>
            <p:custDataLst>
              <p:tags r:id="rId3"/>
            </p:custDataLst>
          </p:nvPr>
        </p:nvSpPr>
        <p:spPr>
          <a:xfrm>
            <a:off x="251520" y="1124744"/>
            <a:ext cx="8568952" cy="594320"/>
          </a:xfrm>
          <a:prstGeom prst="rect">
            <a:avLst/>
          </a:prstGeom>
          <a:solidFill>
            <a:srgbClr val="99CCFF"/>
          </a:solidFill>
          <a:ln>
            <a:solidFill>
              <a:srgbClr val="99CCFF"/>
            </a:solidFill>
          </a:ln>
        </p:spPr>
        <p:txBody>
          <a:bodyPr/>
          <a:lstStyle>
            <a:lvl1pPr marL="0" indent="0" algn="l" defTabSz="914400" rtl="0" eaLnBrk="1" latinLnBrk="0" hangingPunct="1">
              <a:spcBef>
                <a:spcPct val="20000"/>
              </a:spcBef>
              <a:buFont typeface="Arial" panose="020B0604020202020204" pitchFamily="34" charset="0"/>
              <a:buNone/>
              <a:defRPr sz="2800" kern="1200">
                <a:solidFill>
                  <a:srgbClr val="33333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sz="1800" b="1" i="1" dirty="0"/>
              <a:t>Demonstration of previous scenario- </a:t>
            </a:r>
            <a:r>
              <a:rPr lang="en-US" sz="1800" dirty="0" smtClean="0"/>
              <a:t>Begin </a:t>
            </a:r>
            <a:r>
              <a:rPr lang="en-US" sz="1800" dirty="0"/>
              <a:t>assessment, update the workgroup, assign a flag, add a </a:t>
            </a:r>
            <a:r>
              <a:rPr lang="en-US" sz="1800" dirty="0" smtClean="0"/>
              <a:t>note, create </a:t>
            </a:r>
            <a:r>
              <a:rPr lang="en-US" sz="1800" dirty="0"/>
              <a:t>a task</a:t>
            </a:r>
            <a:endParaRPr lang="en-AU" sz="1800" dirty="0"/>
          </a:p>
        </p:txBody>
      </p:sp>
      <p:sp>
        <p:nvSpPr>
          <p:cNvPr id="6" name="Rectangular Callout 5"/>
          <p:cNvSpPr/>
          <p:nvPr/>
        </p:nvSpPr>
        <p:spPr>
          <a:xfrm>
            <a:off x="2195736" y="6309320"/>
            <a:ext cx="3456384" cy="432048"/>
          </a:xfrm>
          <a:prstGeom prst="wedgeRectCallout">
            <a:avLst>
              <a:gd name="adj1" fmla="val -76217"/>
              <a:gd name="adj2" fmla="val -27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Click here to play the video</a:t>
            </a:r>
            <a:endParaRPr lang="en-AU" dirty="0"/>
          </a:p>
        </p:txBody>
      </p:sp>
    </p:spTree>
    <p:extLst>
      <p:ext uri="{BB962C8B-B14F-4D97-AF65-F5344CB8AC3E}">
        <p14:creationId xmlns:p14="http://schemas.microsoft.com/office/powerpoint/2010/main" val="532602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mute="1">
                <p:cTn id="7" repeatCount="indefinite" fill="hold" display="0">
                  <p:stCondLst>
                    <p:cond delay="indefinite"/>
                  </p:stCondLst>
                </p:cTn>
                <p:tgtEl>
                  <p:spTgt spid="3"/>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BADD89A6-331D-4188-8CF2-923AAAF1B509}&quot;/&gt;&lt;isInvalidForFieldText val=&quot;0&quot;/&gt;&lt;Image&gt;&lt;filename val=&quot;C:\Users\Andrew.Blunden\AppData\Local\Temp\CP678084234877Session\CPTrustFolder678084234923\PPTImport678084358929\data\asimages\{BADD89A6-331D-4188-8CF2-923AAAF1B509}_16.png&quot;/&gt;&lt;left val=&quot;36&quot;/&gt;&lt;top val=&quot;114&quot;/&gt;&lt;width val=&quot;905&quot;/&gt;&lt;height val=&quot;5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BADD89A6-331D-4188-8CF2-923AAAF1B509}&quot;/&gt;&lt;isInvalidForFieldText val=&quot;0&quot;/&gt;&lt;Image&gt;&lt;filename val=&quot;C:\Users\Andrew.Blunden\AppData\Local\Temp\CP678084234877Session\CPTrustFolder678084234923\PPTImport678084358929\data\asimages\{BADD89A6-331D-4188-8CF2-923AAAF1B509}_16.png&quot;/&gt;&lt;left val=&quot;36&quot;/&gt;&lt;top val=&quot;114&quot;/&gt;&lt;width val=&quot;905&quot;/&gt;&lt;height val=&quot;58&quot;/&gt;&lt;hasText val=&quot;1&quot;/&gt;&lt;/Image&gt;&lt;/ThreeDShapeInfo&gt;"/>
</p:tagLst>
</file>

<file path=ppt/theme/theme1.xml><?xml version="1.0" encoding="utf-8"?>
<a:theme xmlns:a="http://schemas.openxmlformats.org/drawingml/2006/main" name="Office Theme">
  <a:themeElements>
    <a:clrScheme name="NHVR">
      <a:dk1>
        <a:sysClr val="windowText" lastClr="000000"/>
      </a:dk1>
      <a:lt1>
        <a:sysClr val="window" lastClr="FFFFFF"/>
      </a:lt1>
      <a:dk2>
        <a:srgbClr val="0F2D52"/>
      </a:dk2>
      <a:lt2>
        <a:srgbClr val="43849D"/>
      </a:lt2>
      <a:accent1>
        <a:srgbClr val="4A9B98"/>
      </a:accent1>
      <a:accent2>
        <a:srgbClr val="67A7CC"/>
      </a:accent2>
      <a:accent3>
        <a:srgbClr val="262626"/>
      </a:accent3>
      <a:accent4>
        <a:srgbClr val="B4C4D1"/>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8631A83A1D9D4488FC27E88232CD45" ma:contentTypeVersion="5" ma:contentTypeDescription="Create a new document." ma:contentTypeScope="" ma:versionID="bcc3b0ea89f3407363a7d934638cf4c1">
  <xsd:schema xmlns:xsd="http://www.w3.org/2001/XMLSchema" xmlns:xs="http://www.w3.org/2001/XMLSchema" xmlns:p="http://schemas.microsoft.com/office/2006/metadata/properties" xmlns:ns2="dba49c68-f22a-4693-9ff1-9b2769048b60" xmlns:ns3="8663bc20-0f28-4f06-8839-041663ed56be" targetNamespace="http://schemas.microsoft.com/office/2006/metadata/properties" ma:root="true" ma:fieldsID="5c19a521f95bab3b481cfb5d4f689eaa" ns2:_="" ns3:_="">
    <xsd:import namespace="dba49c68-f22a-4693-9ff1-9b2769048b60"/>
    <xsd:import namespace="8663bc20-0f28-4f06-8839-041663ed56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a49c68-f22a-4693-9ff1-9b2769048b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63bc20-0f28-4f06-8839-041663ed56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CDA162-FD5A-4551-AFDA-B45A451BC10B}">
  <ds:schemaRefs>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8663bc20-0f28-4f06-8839-041663ed56be"/>
    <ds:schemaRef ds:uri="dba49c68-f22a-4693-9ff1-9b2769048b60"/>
    <ds:schemaRef ds:uri="http://purl.org/dc/dcmitype/"/>
  </ds:schemaRefs>
</ds:datastoreItem>
</file>

<file path=customXml/itemProps2.xml><?xml version="1.0" encoding="utf-8"?>
<ds:datastoreItem xmlns:ds="http://schemas.openxmlformats.org/officeDocument/2006/customXml" ds:itemID="{F1D17BBA-572C-42D3-B69E-3C756FF8D287}">
  <ds:schemaRefs>
    <ds:schemaRef ds:uri="http://schemas.microsoft.com/sharepoint/v3/contenttype/forms"/>
  </ds:schemaRefs>
</ds:datastoreItem>
</file>

<file path=customXml/itemProps3.xml><?xml version="1.0" encoding="utf-8"?>
<ds:datastoreItem xmlns:ds="http://schemas.openxmlformats.org/officeDocument/2006/customXml" ds:itemID="{3342BC2C-DDDF-464F-9D0F-FAC4550A9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a49c68-f22a-4693-9ff1-9b2769048b60"/>
    <ds:schemaRef ds:uri="8663bc20-0f28-4f06-8839-041663ed5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5723</TotalTime>
  <Words>634</Words>
  <Application>Microsoft Office PowerPoint</Application>
  <PresentationFormat>On-screen Show (4:3)</PresentationFormat>
  <Paragraphs>80</Paragraphs>
  <Slides>6</Slides>
  <Notes>6</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UNIT: FT-5 Reviewing a case  </vt:lpstr>
      <vt:lpstr>Reviewing a case (FT-5)| Overview</vt:lpstr>
      <vt:lpstr>Reviewing a case (FT-5)| Overview</vt:lpstr>
      <vt:lpstr>Reviewing a case (FT-5)| Overview</vt:lpstr>
      <vt:lpstr>Reviewing a case (FT-5)| Scenario</vt:lpstr>
      <vt:lpstr>Reviewing a case (FT-5) | Video</vt:lpstr>
    </vt:vector>
  </TitlesOfParts>
  <Manager>Linda.MacDonald@nhvr.gov.au</Manager>
  <Company>National Heavy Vehicle Regulator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Crane;Linda.MacDonald@nhvr.gov.au</dc:creator>
  <cp:lastModifiedBy>Windows User</cp:lastModifiedBy>
  <cp:revision>265</cp:revision>
  <cp:lastPrinted>2017-11-01T00:30:02Z</cp:lastPrinted>
  <dcterms:created xsi:type="dcterms:W3CDTF">2017-07-17T06:48:46Z</dcterms:created>
  <dcterms:modified xsi:type="dcterms:W3CDTF">2017-11-10T03:55:07Z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0x0101009B8631A83A1D9D4488FC27E88232CD45</vt:lpwstr>
  </property>
</Properties>
</file>