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83" r:id="rId5"/>
    <p:sldId id="281" r:id="rId6"/>
    <p:sldId id="332" r:id="rId7"/>
    <p:sldId id="318" r:id="rId8"/>
    <p:sldId id="294" r:id="rId9"/>
    <p:sldId id="310" r:id="rId10"/>
    <p:sldId id="286" r:id="rId11"/>
    <p:sldId id="285" r:id="rId12"/>
    <p:sldId id="312" r:id="rId13"/>
    <p:sldId id="29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a" initials="J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F8E"/>
    <a:srgbClr val="99CCFF"/>
    <a:srgbClr val="333333"/>
    <a:srgbClr val="0F2D5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06" autoAdjust="0"/>
    <p:restoredTop sz="96080" autoAdjust="0"/>
  </p:normalViewPr>
  <p:slideViewPr>
    <p:cSldViewPr>
      <p:cViewPr varScale="1">
        <p:scale>
          <a:sx n="124" d="100"/>
          <a:sy n="124" d="100"/>
        </p:scale>
        <p:origin x="-1254"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F2576-31A4-4CE7-832F-736A0995F6FB}" type="datetimeFigureOut">
              <a:rPr lang="en-AU" smtClean="0"/>
              <a:t>21/12/2017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3F69B-E48F-4D9B-8D5F-80ADDB932233}" type="slidenum">
              <a:rPr lang="en-AU" smtClean="0"/>
              <a:t>‹#›</a:t>
            </a:fld>
            <a:endParaRPr lang="en-AU"/>
          </a:p>
        </p:txBody>
      </p:sp>
    </p:spTree>
    <p:extLst>
      <p:ext uri="{BB962C8B-B14F-4D97-AF65-F5344CB8AC3E}">
        <p14:creationId xmlns:p14="http://schemas.microsoft.com/office/powerpoint/2010/main" val="754283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nvPr>
        </p:nvSpPr>
        <p:spPr>
          <a:xfrm>
            <a:off x="755575" y="3573016"/>
            <a:ext cx="4215238"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21942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63511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60648"/>
            <a:ext cx="8229600" cy="1143000"/>
          </a:xfrm>
          <a:prstGeom prst="rect">
            <a:avLst/>
          </a:prstGeom>
        </p:spPr>
        <p:txBody>
          <a:bodyPr/>
          <a:lstStyle>
            <a:lvl1pPr>
              <a:defRPr sz="3200" b="1"/>
            </a:lvl1pPr>
          </a:lstStyle>
          <a:p>
            <a:r>
              <a:rPr lang="en-US" dirty="0"/>
              <a:t>Click to edit Master title style</a:t>
            </a:r>
            <a:endParaRPr lang="en-AU"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603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4638"/>
            <a:ext cx="8229600" cy="1143000"/>
          </a:xfrm>
          <a:prstGeom prst="rect">
            <a:avLst/>
          </a:prstGeom>
        </p:spPr>
        <p:txBody>
          <a:bodyPr/>
          <a:lstStyle>
            <a:lvl1pPr>
              <a:defRPr sz="3200" b="1"/>
            </a:lvl1pPr>
          </a:lstStyle>
          <a:p>
            <a:r>
              <a:rPr lang="en-US"/>
              <a:t>Click to edit Master title style</a:t>
            </a:r>
            <a:endParaRPr lang="en-AU"/>
          </a:p>
        </p:txBody>
      </p:sp>
      <p:sp>
        <p:nvSpPr>
          <p:cNvPr id="3" name="Date Placeholder 2"/>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2624067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90063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1"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3726355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1950349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939161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BA0F5FC2-9CBA-4DFA-90F7-40DA6A4B10C5}" type="datetimeFigureOut">
              <a:rPr lang="en-AU" smtClean="0"/>
              <a:t>21/12/2017</a:t>
            </a:fld>
            <a:endParaRPr lang="en-AU"/>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4D567BCA-FD9B-49FC-BBE2-F18B41CB8321}" type="slidenum">
              <a:rPr lang="en-AU" smtClean="0"/>
              <a:t>‹#›</a:t>
            </a:fld>
            <a:endParaRPr lang="en-AU"/>
          </a:p>
        </p:txBody>
      </p:sp>
    </p:spTree>
    <p:extLst>
      <p:ext uri="{BB962C8B-B14F-4D97-AF65-F5344CB8AC3E}">
        <p14:creationId xmlns:p14="http://schemas.microsoft.com/office/powerpoint/2010/main" val="996204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rgbClr val="0F2D52"/>
                </a:solidFill>
              </a:defRPr>
            </a:lvl1pPr>
          </a:lstStyle>
          <a:p>
            <a:pPr lvl="0"/>
            <a:r>
              <a:rPr lang="en-US" dirty="0"/>
              <a:t>Add Date</a:t>
            </a:r>
            <a:endParaRPr lang="en-AU" dirty="0"/>
          </a:p>
        </p:txBody>
      </p:sp>
      <p:sp>
        <p:nvSpPr>
          <p:cNvPr id="7" name="Title 1"/>
          <p:cNvSpPr>
            <a:spLocks noGrp="1"/>
          </p:cNvSpPr>
          <p:nvPr>
            <p:ph type="title"/>
          </p:nvPr>
        </p:nvSpPr>
        <p:spPr>
          <a:xfrm>
            <a:off x="755576" y="3573016"/>
            <a:ext cx="3456384" cy="576064"/>
          </a:xfrm>
          <a:prstGeom prst="rect">
            <a:avLst/>
          </a:prstGeom>
        </p:spPr>
        <p:txBody>
          <a:bodyPr/>
          <a:lstStyle>
            <a:lvl1pPr algn="l">
              <a:defRPr sz="2800" b="1">
                <a:solidFill>
                  <a:srgbClr val="0F2D52"/>
                </a:solidFill>
              </a:defRPr>
            </a:lvl1pPr>
          </a:lstStyle>
          <a:p>
            <a:r>
              <a:rPr lang="en-US"/>
              <a:t>Click to edit Master title style</a:t>
            </a:r>
            <a:endParaRPr lang="en-AU"/>
          </a:p>
        </p:txBody>
      </p:sp>
    </p:spTree>
    <p:extLst>
      <p:ext uri="{BB962C8B-B14F-4D97-AF65-F5344CB8AC3E}">
        <p14:creationId xmlns:p14="http://schemas.microsoft.com/office/powerpoint/2010/main" val="175491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2" name="Title 1"/>
          <p:cNvSpPr>
            <a:spLocks noGrp="1"/>
          </p:cNvSpPr>
          <p:nvPr>
            <p:ph type="title"/>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96731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93399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755576" y="4077072"/>
            <a:ext cx="2663825" cy="647700"/>
          </a:xfrm>
          <a:prstGeom prst="rect">
            <a:avLst/>
          </a:prstGeom>
        </p:spPr>
        <p:txBody>
          <a:bodyPr/>
          <a:lstStyle>
            <a:lvl1pPr marL="0" indent="0" algn="l">
              <a:buNone/>
              <a:defRPr sz="1800">
                <a:solidFill>
                  <a:schemeClr val="bg1"/>
                </a:solidFill>
              </a:defRPr>
            </a:lvl1pPr>
          </a:lstStyle>
          <a:p>
            <a:pPr lvl="0"/>
            <a:r>
              <a:rPr lang="en-US" dirty="0"/>
              <a:t>Add Date</a:t>
            </a:r>
            <a:endParaRPr lang="en-AU" dirty="0"/>
          </a:p>
        </p:txBody>
      </p:sp>
      <p:sp>
        <p:nvSpPr>
          <p:cNvPr id="7" name="Title 1"/>
          <p:cNvSpPr>
            <a:spLocks noGrp="1"/>
          </p:cNvSpPr>
          <p:nvPr>
            <p:ph type="title"/>
          </p:nvPr>
        </p:nvSpPr>
        <p:spPr>
          <a:xfrm>
            <a:off x="755576" y="3573016"/>
            <a:ext cx="3456384" cy="576064"/>
          </a:xfrm>
          <a:prstGeom prst="rect">
            <a:avLst/>
          </a:prstGeom>
        </p:spPr>
        <p:txBody>
          <a:bodyPr/>
          <a:lstStyle>
            <a:lvl1pPr algn="l">
              <a:defRPr sz="28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39702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1" hasCustomPrompt="1"/>
          </p:nvPr>
        </p:nvSpPr>
        <p:spPr>
          <a:xfrm>
            <a:off x="6084169" y="6237312"/>
            <a:ext cx="2663825" cy="647700"/>
          </a:xfrm>
          <a:prstGeom prst="rect">
            <a:avLst/>
          </a:prstGeom>
        </p:spPr>
        <p:txBody>
          <a:bodyPr/>
          <a:lstStyle>
            <a:lvl1pPr marL="0" indent="0" algn="r">
              <a:buNone/>
              <a:defRPr sz="1800">
                <a:solidFill>
                  <a:srgbClr val="0F2D52"/>
                </a:solidFill>
              </a:defRPr>
            </a:lvl1pPr>
          </a:lstStyle>
          <a:p>
            <a:pPr lvl="0"/>
            <a:r>
              <a:rPr lang="en-US" dirty="0"/>
              <a:t>Add Date</a:t>
            </a:r>
            <a:endParaRPr lang="en-AU" dirty="0"/>
          </a:p>
        </p:txBody>
      </p:sp>
      <p:sp>
        <p:nvSpPr>
          <p:cNvPr id="2" name="Title 1"/>
          <p:cNvSpPr>
            <a:spLocks noGrp="1"/>
          </p:cNvSpPr>
          <p:nvPr>
            <p:ph type="title"/>
          </p:nvPr>
        </p:nvSpPr>
        <p:spPr>
          <a:xfrm>
            <a:off x="539552" y="5814392"/>
            <a:ext cx="8229600" cy="494928"/>
          </a:xfrm>
          <a:prstGeom prst="rect">
            <a:avLst/>
          </a:prstGeom>
        </p:spPr>
        <p:txBody>
          <a:bodyPr/>
          <a:lstStyle>
            <a:lvl1pPr algn="r">
              <a:defRPr sz="2800">
                <a:solidFill>
                  <a:srgbClr val="0F2D52"/>
                </a:solidFill>
              </a:defRPr>
            </a:lvl1pPr>
          </a:lstStyle>
          <a:p>
            <a:r>
              <a:rPr lang="en-US" dirty="0"/>
              <a:t>Click to edit Master title style</a:t>
            </a:r>
            <a:endParaRPr lang="en-AU" dirty="0"/>
          </a:p>
        </p:txBody>
      </p:sp>
    </p:spTree>
    <p:extLst>
      <p:ext uri="{BB962C8B-B14F-4D97-AF65-F5344CB8AC3E}">
        <p14:creationId xmlns:p14="http://schemas.microsoft.com/office/powerpoint/2010/main" val="40381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3" name="Content Placeholder 2"/>
          <p:cNvSpPr>
            <a:spLocks noGrp="1"/>
          </p:cNvSpPr>
          <p:nvPr>
            <p:ph idx="1"/>
          </p:nvPr>
        </p:nvSpPr>
        <p:spPr>
          <a:xfrm>
            <a:off x="457200" y="1268760"/>
            <a:ext cx="8229600" cy="4857403"/>
          </a:xfrm>
          <a:prstGeom prst="rect">
            <a:avLst/>
          </a:prstGeom>
        </p:spPr>
        <p:txBody>
          <a:bodyPr/>
          <a:lstStyle>
            <a:lvl1pPr marL="0" indent="0">
              <a:buNone/>
              <a:defRPr sz="2800">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3"/>
          <p:cNvSpPr>
            <a:spLocks noGrp="1"/>
          </p:cNvSpPr>
          <p:nvPr>
            <p:ph type="dt" sz="half" idx="10"/>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21/12/2017</a:t>
            </a:fld>
            <a:endParaRPr lang="en-AU"/>
          </a:p>
        </p:txBody>
      </p:sp>
    </p:spTree>
    <p:extLst>
      <p:ext uri="{BB962C8B-B14F-4D97-AF65-F5344CB8AC3E}">
        <p14:creationId xmlns:p14="http://schemas.microsoft.com/office/powerpoint/2010/main" val="741179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3" name="Content Placeholder 2"/>
          <p:cNvSpPr>
            <a:spLocks noGrp="1"/>
          </p:cNvSpPr>
          <p:nvPr>
            <p:ph idx="1"/>
          </p:nvPr>
        </p:nvSpPr>
        <p:spPr>
          <a:xfrm>
            <a:off x="457200" y="1268760"/>
            <a:ext cx="8229600" cy="4857403"/>
          </a:xfrm>
          <a:prstGeom prst="rect">
            <a:avLst/>
          </a:prstGeom>
        </p:spPr>
        <p:txBody>
          <a:bodyPr/>
          <a:lstStyle>
            <a:lvl1pPr marL="0" indent="0">
              <a:buNone/>
              <a:defRPr sz="2800">
                <a:solidFill>
                  <a:srgbClr val="333333"/>
                </a:solidFill>
                <a:latin typeface="+mn-lt"/>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21/12/2017</a:t>
            </a:fld>
            <a:endParaRPr lang="en-AU"/>
          </a:p>
        </p:txBody>
      </p:sp>
    </p:spTree>
    <p:extLst>
      <p:ext uri="{BB962C8B-B14F-4D97-AF65-F5344CB8AC3E}">
        <p14:creationId xmlns:p14="http://schemas.microsoft.com/office/powerpoint/2010/main" val="125732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052736"/>
          </a:xfrm>
          <a:prstGeom prst="rect">
            <a:avLst/>
          </a:prstGeom>
          <a:solidFill>
            <a:schemeClr val="accent6">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p:cNvSpPr>
            <a:spLocks noGrp="1"/>
          </p:cNvSpPr>
          <p:nvPr>
            <p:ph sz="half" idx="1"/>
          </p:nvPr>
        </p:nvSpPr>
        <p:spPr>
          <a:xfrm>
            <a:off x="457200" y="1268760"/>
            <a:ext cx="4038600" cy="4857403"/>
          </a:xfrm>
          <a:prstGeom prst="rect">
            <a:avLst/>
          </a:prstGeom>
        </p:spPr>
        <p:txBody>
          <a:bodyPr/>
          <a:lstStyle>
            <a:lvl1pPr marL="0" indent="0">
              <a:buNone/>
              <a:defRPr sz="2400">
                <a:solidFill>
                  <a:srgbClr val="333333"/>
                </a:solidFill>
                <a:latin typeface="+mn-lt"/>
              </a:defRPr>
            </a:lvl1pPr>
            <a:lvl2pPr>
              <a:defRPr sz="2400">
                <a:solidFill>
                  <a:srgbClr val="333333"/>
                </a:solidFill>
                <a:latin typeface="+mn-lt"/>
              </a:defRPr>
            </a:lvl2pPr>
            <a:lvl3pPr>
              <a:defRPr sz="2000">
                <a:solidFill>
                  <a:srgbClr val="333333"/>
                </a:solidFill>
                <a:latin typeface="+mn-lt"/>
              </a:defRPr>
            </a:lvl3pPr>
            <a:lvl4pPr>
              <a:defRPr sz="1800">
                <a:solidFill>
                  <a:srgbClr val="333333"/>
                </a:solidFill>
                <a:latin typeface="+mn-lt"/>
              </a:defRPr>
            </a:lvl4pPr>
            <a:lvl5pPr>
              <a:defRPr sz="1800">
                <a:solidFill>
                  <a:srgbClr val="333333"/>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268760"/>
            <a:ext cx="4038600" cy="4857403"/>
          </a:xfrm>
          <a:prstGeom prst="rect">
            <a:avLst/>
          </a:prstGeom>
        </p:spPr>
        <p:txBody>
          <a:bodyPr/>
          <a:lstStyle>
            <a:lvl1pPr marL="0" indent="0">
              <a:buNone/>
              <a:defRPr sz="2400">
                <a:solidFill>
                  <a:srgbClr val="333333"/>
                </a:solidFill>
                <a:latin typeface="+mn-lt"/>
              </a:defRPr>
            </a:lvl1pPr>
            <a:lvl2pPr>
              <a:defRPr sz="2400">
                <a:solidFill>
                  <a:srgbClr val="333333"/>
                </a:solidFill>
                <a:latin typeface="+mn-lt"/>
              </a:defRPr>
            </a:lvl2pPr>
            <a:lvl3pPr>
              <a:defRPr sz="2000">
                <a:solidFill>
                  <a:srgbClr val="333333"/>
                </a:solidFill>
                <a:latin typeface="+mn-lt"/>
              </a:defRPr>
            </a:lvl3pPr>
            <a:lvl4pPr>
              <a:defRPr sz="1800">
                <a:solidFill>
                  <a:srgbClr val="333333"/>
                </a:solidFill>
                <a:latin typeface="+mn-lt"/>
              </a:defRPr>
            </a:lvl4pPr>
            <a:lvl5pPr>
              <a:defRPr sz="1800">
                <a:solidFill>
                  <a:srgbClr val="333333"/>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Title 1"/>
          <p:cNvSpPr>
            <a:spLocks noGrp="1"/>
          </p:cNvSpPr>
          <p:nvPr>
            <p:ph type="title"/>
          </p:nvPr>
        </p:nvSpPr>
        <p:spPr>
          <a:xfrm>
            <a:off x="457200" y="274638"/>
            <a:ext cx="8229600" cy="778098"/>
          </a:xfrm>
          <a:prstGeom prst="rect">
            <a:avLst/>
          </a:prstGeom>
        </p:spPr>
        <p:txBody>
          <a:bodyPr>
            <a:normAutofit/>
          </a:bodyPr>
          <a:lstStyle>
            <a:lvl1pPr algn="l">
              <a:defRPr sz="3200" b="1">
                <a:solidFill>
                  <a:srgbClr val="0F2D52"/>
                </a:solidFill>
                <a:latin typeface="+mj-lt"/>
              </a:defRPr>
            </a:lvl1pPr>
          </a:lstStyle>
          <a:p>
            <a:r>
              <a:rPr lang="en-US" dirty="0"/>
              <a:t>Click to edit Master title style</a:t>
            </a:r>
            <a:endParaRPr lang="en-AU" dirty="0"/>
          </a:p>
        </p:txBody>
      </p:sp>
      <p:sp>
        <p:nvSpPr>
          <p:cNvPr id="9" name="Date Placeholder 3"/>
          <p:cNvSpPr>
            <a:spLocks noGrp="1"/>
          </p:cNvSpPr>
          <p:nvPr>
            <p:ph type="dt" sz="half" idx="10"/>
          </p:nvPr>
        </p:nvSpPr>
        <p:spPr>
          <a:xfrm>
            <a:off x="457200" y="6356352"/>
            <a:ext cx="2133600" cy="365125"/>
          </a:xfrm>
          <a:prstGeom prst="rect">
            <a:avLst/>
          </a:prstGeom>
        </p:spPr>
        <p:txBody>
          <a:bodyPr/>
          <a:lstStyle>
            <a:lvl1pPr>
              <a:defRPr sz="1200">
                <a:solidFill>
                  <a:srgbClr val="333333"/>
                </a:solidFill>
                <a:latin typeface="+mn-lt"/>
              </a:defRPr>
            </a:lvl1pPr>
          </a:lstStyle>
          <a:p>
            <a:fld id="{BA0F5FC2-9CBA-4DFA-90F7-40DA6A4B10C5}" type="datetimeFigureOut">
              <a:rPr lang="en-AU" smtClean="0"/>
              <a:pPr/>
              <a:t>21/12/2017</a:t>
            </a:fld>
            <a:endParaRPr lang="en-AU"/>
          </a:p>
        </p:txBody>
      </p:sp>
    </p:spTree>
    <p:extLst>
      <p:ext uri="{BB962C8B-B14F-4D97-AF65-F5344CB8AC3E}">
        <p14:creationId xmlns:p14="http://schemas.microsoft.com/office/powerpoint/2010/main" val="1481641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4694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0" r:id="rId3"/>
    <p:sldLayoutId id="2147483662" r:id="rId4"/>
    <p:sldLayoutId id="2147483663" r:id="rId5"/>
    <p:sldLayoutId id="2147483664" r:id="rId6"/>
    <p:sldLayoutId id="2147483650" r:id="rId7"/>
    <p:sldLayoutId id="2147483661" r:id="rId8"/>
    <p:sldLayoutId id="2147483652" r:id="rId9"/>
    <p:sldLayoutId id="2147483651"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55576" y="4509120"/>
            <a:ext cx="2663825" cy="1800200"/>
          </a:xfrm>
        </p:spPr>
        <p:txBody>
          <a:bodyPr/>
          <a:lstStyle/>
          <a:p>
            <a:r>
              <a:rPr lang="en-AU" b="1" dirty="0"/>
              <a:t>Module Two – </a:t>
            </a:r>
            <a:r>
              <a:rPr lang="en-AU" b="1" i="1" dirty="0"/>
              <a:t>Tables and Reporting</a:t>
            </a:r>
            <a:endParaRPr lang="en-AU" i="1" dirty="0"/>
          </a:p>
          <a:p>
            <a:endParaRPr lang="en-US" dirty="0"/>
          </a:p>
          <a:p>
            <a:r>
              <a:rPr lang="en-US" sz="800" dirty="0"/>
              <a:t>Version 1</a:t>
            </a:r>
          </a:p>
          <a:p>
            <a:r>
              <a:rPr lang="en-US" sz="800" dirty="0"/>
              <a:t>27</a:t>
            </a:r>
            <a:r>
              <a:rPr lang="en-US" sz="800" baseline="30000" dirty="0"/>
              <a:t>th</a:t>
            </a:r>
            <a:r>
              <a:rPr lang="en-US" sz="800" dirty="0"/>
              <a:t> October 2017</a:t>
            </a:r>
            <a:endParaRPr lang="en-AU" sz="800" dirty="0"/>
          </a:p>
        </p:txBody>
      </p:sp>
      <p:sp>
        <p:nvSpPr>
          <p:cNvPr id="3" name="Title 2"/>
          <p:cNvSpPr>
            <a:spLocks noGrp="1"/>
          </p:cNvSpPr>
          <p:nvPr>
            <p:ph type="title"/>
          </p:nvPr>
        </p:nvSpPr>
        <p:spPr>
          <a:xfrm>
            <a:off x="755576" y="3573016"/>
            <a:ext cx="3960440" cy="576064"/>
          </a:xfrm>
        </p:spPr>
        <p:txBody>
          <a:bodyPr/>
          <a:lstStyle/>
          <a:p>
            <a:r>
              <a:rPr lang="en-AU" dirty="0"/>
              <a:t>NHVR Portal Advanced Training</a:t>
            </a:r>
          </a:p>
        </p:txBody>
      </p:sp>
    </p:spTree>
    <p:extLst>
      <p:ext uri="{BB962C8B-B14F-4D97-AF65-F5344CB8AC3E}">
        <p14:creationId xmlns:p14="http://schemas.microsoft.com/office/powerpoint/2010/main" val="2417361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Part 1| Solution Overview</a:t>
            </a:r>
          </a:p>
        </p:txBody>
      </p:sp>
      <p:sp>
        <p:nvSpPr>
          <p:cNvPr id="4" name="Content Placeholder 3">
            <a:extLst>
              <a:ext uri="{FF2B5EF4-FFF2-40B4-BE49-F238E27FC236}">
                <a16:creationId xmlns:a16="http://schemas.microsoft.com/office/drawing/2014/main" xmlns="" id="{336E2595-7D77-4023-BA8F-795BAF1983AB}"/>
              </a:ext>
            </a:extLst>
          </p:cNvPr>
          <p:cNvSpPr>
            <a:spLocks noGrp="1"/>
          </p:cNvSpPr>
          <p:nvPr>
            <p:ph idx="1"/>
          </p:nvPr>
        </p:nvSpPr>
        <p:spPr>
          <a:xfrm>
            <a:off x="323528" y="1844824"/>
            <a:ext cx="8229600" cy="4680519"/>
          </a:xfrm>
        </p:spPr>
        <p:txBody>
          <a:bodyPr/>
          <a:lstStyle/>
          <a:p>
            <a:pPr marL="457200" indent="-457200">
              <a:buFont typeface="Arial" panose="020B0604020202020204" pitchFamily="34" charset="0"/>
              <a:buChar char="•"/>
            </a:pPr>
            <a:r>
              <a:rPr lang="en-US" sz="2400" dirty="0"/>
              <a:t>The following link will direct you to the detailed information of the functionality in the Help Centre. (</a:t>
            </a:r>
            <a:r>
              <a:rPr lang="en-US" sz="2400" dirty="0">
                <a:solidFill>
                  <a:schemeClr val="tx2">
                    <a:lumMod val="50000"/>
                    <a:lumOff val="50000"/>
                  </a:schemeClr>
                </a:solidFill>
              </a:rPr>
              <a:t>https://help.nhvr.gov.au/support</a:t>
            </a:r>
            <a:r>
              <a:rPr lang="en-US" sz="2400" dirty="0"/>
              <a:t>)</a:t>
            </a:r>
          </a:p>
          <a:p>
            <a:endParaRPr lang="en-US" sz="2400" dirty="0"/>
          </a:p>
          <a:p>
            <a:pPr marL="342900" indent="-342900">
              <a:buFont typeface="Arial" panose="020B0604020202020204" pitchFamily="34" charset="0"/>
              <a:buChar char="•"/>
            </a:pPr>
            <a:r>
              <a:rPr lang="en-US" sz="2400" dirty="0"/>
              <a:t>This information is easily accessible from within the Portal and can be accessed at any point in time. </a:t>
            </a:r>
          </a:p>
          <a:p>
            <a:endParaRPr lang="en-US" sz="2400" dirty="0"/>
          </a:p>
          <a:p>
            <a:pPr marL="457200" indent="-457200">
              <a:buFont typeface="Arial" panose="020B0604020202020204" pitchFamily="34" charset="0"/>
              <a:buChar char="•"/>
            </a:pPr>
            <a:r>
              <a:rPr lang="en-US" sz="2400" dirty="0"/>
              <a:t>With the frequent enhancements of the Portal the Support Material will be updated alongside any changes.</a:t>
            </a:r>
            <a:endParaRPr lang="en-AU" sz="2400" dirty="0"/>
          </a:p>
        </p:txBody>
      </p:sp>
      <p:sp>
        <p:nvSpPr>
          <p:cNvPr id="5" name="Content Placeholder 3071">
            <a:extLst>
              <a:ext uri="{FF2B5EF4-FFF2-40B4-BE49-F238E27FC236}">
                <a16:creationId xmlns:a16="http://schemas.microsoft.com/office/drawing/2014/main" xmlns="" id="{A6863ADB-B1BA-4B76-B028-2DE28288F893}"/>
              </a:ext>
            </a:extLst>
          </p:cNvPr>
          <p:cNvSpPr txBox="1">
            <a:spLocks/>
          </p:cNvSpPr>
          <p:nvPr/>
        </p:nvSpPr>
        <p:spPr>
          <a:xfrm>
            <a:off x="6317515" y="1066337"/>
            <a:ext cx="2736305" cy="504056"/>
          </a:xfrm>
          <a:prstGeom prst="rect">
            <a:avLst/>
          </a:prstGeom>
          <a:solidFill>
            <a:schemeClr val="bg1">
              <a:lumMod val="50000"/>
            </a:schemeClr>
          </a:solidFill>
        </p:spPr>
        <p:txBody>
          <a:bodyPr/>
          <a:lstStyle>
            <a:lvl1pPr marL="0" indent="0" algn="l" defTabSz="914400" rtl="0" eaLnBrk="1" latinLnBrk="0" hangingPunct="1">
              <a:spcBef>
                <a:spcPct val="20000"/>
              </a:spcBef>
              <a:buFont typeface="Arial" panose="020B0604020202020204" pitchFamily="34" charset="0"/>
              <a:buNone/>
              <a:defRPr sz="2800" kern="1200">
                <a:solidFill>
                  <a:srgbClr val="333333"/>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33333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33333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3333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AU" sz="2400" b="1" dirty="0">
                <a:solidFill>
                  <a:schemeClr val="bg1"/>
                </a:solidFill>
              </a:rPr>
              <a:t>Detailed Overview</a:t>
            </a:r>
          </a:p>
        </p:txBody>
      </p:sp>
    </p:spTree>
    <p:extLst>
      <p:ext uri="{BB962C8B-B14F-4D97-AF65-F5344CB8AC3E}">
        <p14:creationId xmlns:p14="http://schemas.microsoft.com/office/powerpoint/2010/main" val="8039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t>Purpose of this Training</a:t>
            </a:r>
          </a:p>
        </p:txBody>
      </p:sp>
      <p:sp>
        <p:nvSpPr>
          <p:cNvPr id="4" name="Text Placeholder 3"/>
          <p:cNvSpPr>
            <a:spLocks noGrp="1"/>
          </p:cNvSpPr>
          <p:nvPr>
            <p:ph type="body" idx="1"/>
          </p:nvPr>
        </p:nvSpPr>
        <p:spPr>
          <a:solidFill>
            <a:schemeClr val="accent6">
              <a:lumMod val="85000"/>
            </a:schemeClr>
          </a:solidFill>
          <a:ln>
            <a:solidFill>
              <a:schemeClr val="accent6">
                <a:lumMod val="85000"/>
              </a:schemeClr>
            </a:solidFill>
          </a:ln>
        </p:spPr>
        <p:txBody>
          <a:bodyPr anchor="ctr"/>
          <a:lstStyle/>
          <a:p>
            <a:pPr algn="ctr"/>
            <a:r>
              <a:rPr lang="en-AU" dirty="0"/>
              <a:t>Training Purpose</a:t>
            </a:r>
          </a:p>
        </p:txBody>
      </p:sp>
      <p:sp>
        <p:nvSpPr>
          <p:cNvPr id="5" name="Content Placeholder 4"/>
          <p:cNvSpPr>
            <a:spLocks noGrp="1"/>
          </p:cNvSpPr>
          <p:nvPr>
            <p:ph sz="half" idx="2"/>
          </p:nvPr>
        </p:nvSpPr>
        <p:spPr>
          <a:xfrm>
            <a:off x="457200" y="2174875"/>
            <a:ext cx="4040188" cy="3990429"/>
          </a:xfrm>
          <a:ln>
            <a:solidFill>
              <a:schemeClr val="accent6">
                <a:lumMod val="85000"/>
              </a:schemeClr>
            </a:solidFill>
          </a:ln>
        </p:spPr>
        <p:txBody>
          <a:bodyPr/>
          <a:lstStyle/>
          <a:p>
            <a:pPr marL="0" indent="0" algn="ctr">
              <a:buNone/>
            </a:pPr>
            <a:r>
              <a:rPr lang="en-AU" dirty="0"/>
              <a:t>To provide you with an </a:t>
            </a:r>
            <a:r>
              <a:rPr lang="en-AU" b="1" dirty="0"/>
              <a:t>understanding</a:t>
            </a:r>
            <a:r>
              <a:rPr lang="en-AU" dirty="0"/>
              <a:t> of the tables and reporting functions within the NHVR Portal.</a:t>
            </a:r>
          </a:p>
          <a:p>
            <a:pPr marL="0" indent="0" algn="ctr">
              <a:buNone/>
            </a:pPr>
            <a:endParaRPr lang="en-US" dirty="0"/>
          </a:p>
          <a:p>
            <a:pPr marL="0" indent="0" algn="ctr">
              <a:buNone/>
            </a:pPr>
            <a:r>
              <a:rPr lang="en-AU" dirty="0"/>
              <a:t>Also provide an opportunity to see how the functionality works through key examples. </a:t>
            </a:r>
          </a:p>
          <a:p>
            <a:pPr marL="0" indent="0" algn="ctr">
              <a:buNone/>
            </a:pPr>
            <a:endParaRPr lang="en-AU" dirty="0"/>
          </a:p>
        </p:txBody>
      </p:sp>
      <p:sp>
        <p:nvSpPr>
          <p:cNvPr id="6" name="Text Placeholder 5"/>
          <p:cNvSpPr>
            <a:spLocks noGrp="1"/>
          </p:cNvSpPr>
          <p:nvPr>
            <p:ph type="body" sz="quarter" idx="3"/>
          </p:nvPr>
        </p:nvSpPr>
        <p:spPr>
          <a:solidFill>
            <a:schemeClr val="accent6">
              <a:lumMod val="85000"/>
            </a:schemeClr>
          </a:solidFill>
          <a:ln>
            <a:solidFill>
              <a:schemeClr val="accent6">
                <a:lumMod val="85000"/>
              </a:schemeClr>
            </a:solidFill>
          </a:ln>
        </p:spPr>
        <p:txBody>
          <a:bodyPr anchor="ctr"/>
          <a:lstStyle/>
          <a:p>
            <a:pPr algn="ctr"/>
            <a:r>
              <a:rPr lang="en-AU" dirty="0"/>
              <a:t>Module Outline</a:t>
            </a:r>
          </a:p>
        </p:txBody>
      </p:sp>
      <p:sp>
        <p:nvSpPr>
          <p:cNvPr id="7" name="Content Placeholder 6"/>
          <p:cNvSpPr>
            <a:spLocks noGrp="1"/>
          </p:cNvSpPr>
          <p:nvPr>
            <p:ph sz="quarter" idx="4"/>
          </p:nvPr>
        </p:nvSpPr>
        <p:spPr>
          <a:xfrm>
            <a:off x="4645026" y="2174875"/>
            <a:ext cx="4041775" cy="3990429"/>
          </a:xfrm>
          <a:ln>
            <a:solidFill>
              <a:schemeClr val="accent6">
                <a:lumMod val="85000"/>
              </a:schemeClr>
            </a:solidFill>
          </a:ln>
        </p:spPr>
        <p:txBody>
          <a:bodyPr/>
          <a:lstStyle/>
          <a:p>
            <a:r>
              <a:rPr lang="en-AU" dirty="0"/>
              <a:t>Pre-requisites</a:t>
            </a:r>
          </a:p>
          <a:p>
            <a:r>
              <a:rPr lang="en-AU" dirty="0"/>
              <a:t>Overview </a:t>
            </a:r>
          </a:p>
          <a:p>
            <a:r>
              <a:rPr lang="en-AU" dirty="0"/>
              <a:t>Examples and Practice</a:t>
            </a:r>
          </a:p>
          <a:p>
            <a:r>
              <a:rPr lang="en-AU" dirty="0"/>
              <a:t>Assessment (as required)</a:t>
            </a:r>
          </a:p>
          <a:p>
            <a:r>
              <a:rPr lang="en-AU" dirty="0"/>
              <a:t>Next Steps</a:t>
            </a:r>
          </a:p>
          <a:p>
            <a:endParaRPr lang="en-AU" dirty="0"/>
          </a:p>
        </p:txBody>
      </p:sp>
    </p:spTree>
    <p:extLst>
      <p:ext uri="{BB962C8B-B14F-4D97-AF65-F5344CB8AC3E}">
        <p14:creationId xmlns:p14="http://schemas.microsoft.com/office/powerpoint/2010/main" val="63696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778098"/>
          </a:xfrm>
        </p:spPr>
        <p:txBody>
          <a:bodyPr/>
          <a:lstStyle/>
          <a:p>
            <a:r>
              <a:rPr lang="en-AU" dirty="0"/>
              <a:t>Pre-requisites</a:t>
            </a:r>
          </a:p>
        </p:txBody>
      </p:sp>
      <p:sp>
        <p:nvSpPr>
          <p:cNvPr id="3" name="Content Placeholder 2"/>
          <p:cNvSpPr>
            <a:spLocks noGrp="1"/>
          </p:cNvSpPr>
          <p:nvPr>
            <p:ph idx="1"/>
            <p:custDataLst>
              <p:tags r:id="rId2"/>
            </p:custDataLst>
          </p:nvPr>
        </p:nvSpPr>
        <p:spPr>
          <a:xfrm>
            <a:off x="457200" y="1268760"/>
            <a:ext cx="8229600" cy="4857403"/>
          </a:xfrm>
        </p:spPr>
        <p:txBody>
          <a:bodyPr/>
          <a:lstStyle/>
          <a:p>
            <a:pPr marL="285750" indent="-285750">
              <a:buFont typeface="Arial" panose="020B0604020202020204" pitchFamily="34" charset="0"/>
              <a:buChar char="•"/>
            </a:pPr>
            <a:r>
              <a:rPr lang="en-AU" sz="2400" dirty="0"/>
              <a:t>Understand the Access consent request and associated processes from a Road Manager perspective.</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Have an awareness of the </a:t>
            </a:r>
            <a:r>
              <a:rPr lang="en-AU" sz="2400" b="1" i="1" dirty="0"/>
              <a:t>NHVR Portal – Road Manager Module Full Solution</a:t>
            </a:r>
            <a:r>
              <a:rPr lang="en-AU" sz="2400" dirty="0"/>
              <a:t>. (</a:t>
            </a:r>
            <a:r>
              <a:rPr lang="en-AU" sz="2400" dirty="0" err="1"/>
              <a:t>YourSay</a:t>
            </a:r>
            <a:r>
              <a:rPr lang="en-AU" sz="2400" dirty="0"/>
              <a:t> site)</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a:t>Have a general understanding and working knowledge of the </a:t>
            </a:r>
            <a:r>
              <a:rPr lang="en-AU" sz="2400" b="1" i="1" dirty="0"/>
              <a:t>Heavy Vehicle National Law (HVNL)</a:t>
            </a:r>
            <a:r>
              <a:rPr lang="en-AU" sz="2400" dirty="0"/>
              <a:t> and the Regulatory process for obtaining a Heavy Vehicle Access Permit.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Completed the NHVR Portal – Road Manager Module Foundation Training.</a:t>
            </a:r>
            <a:endParaRPr lang="en-AU" sz="2400" dirty="0"/>
          </a:p>
        </p:txBody>
      </p:sp>
    </p:spTree>
    <p:extLst>
      <p:ext uri="{BB962C8B-B14F-4D97-AF65-F5344CB8AC3E}">
        <p14:creationId xmlns:p14="http://schemas.microsoft.com/office/powerpoint/2010/main" val="210170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Learning Outcomes</a:t>
            </a:r>
            <a:endParaRPr lang="en-AU" dirty="0"/>
          </a:p>
        </p:txBody>
      </p:sp>
      <p:sp>
        <p:nvSpPr>
          <p:cNvPr id="8" name="Content Placeholder 7"/>
          <p:cNvSpPr>
            <a:spLocks noGrp="1"/>
          </p:cNvSpPr>
          <p:nvPr>
            <p:ph idx="1"/>
          </p:nvPr>
        </p:nvSpPr>
        <p:spPr/>
        <p:txBody>
          <a:bodyPr/>
          <a:lstStyle/>
          <a:p>
            <a:r>
              <a:rPr lang="en-US" sz="1800" dirty="0"/>
              <a:t>At the end of this session participants will be able to:</a:t>
            </a:r>
            <a:endParaRPr lang="en-AU" sz="1800" dirty="0"/>
          </a:p>
          <a:p>
            <a:pPr marL="342900" lvl="0" indent="-342900">
              <a:buFont typeface="Arial" panose="020B0604020202020204" pitchFamily="34" charset="0"/>
              <a:buChar char="•"/>
            </a:pPr>
            <a:endParaRPr lang="en-AU" sz="1800" dirty="0"/>
          </a:p>
          <a:p>
            <a:pPr marL="342900" lvl="0" indent="-342900">
              <a:buFont typeface="Arial" panose="020B0604020202020204" pitchFamily="34" charset="0"/>
              <a:buChar char="•"/>
            </a:pPr>
            <a:r>
              <a:rPr lang="en-AU" sz="1800" dirty="0"/>
              <a:t>Update an account level tab and prevent users from personalising it</a:t>
            </a:r>
          </a:p>
          <a:p>
            <a:pPr marL="342900" lvl="0" indent="-342900">
              <a:buFont typeface="Arial" panose="020B0604020202020204" pitchFamily="34" charset="0"/>
              <a:buChar char="•"/>
            </a:pPr>
            <a:endParaRPr lang="en-AU" sz="1800" dirty="0"/>
          </a:p>
          <a:p>
            <a:pPr marL="342900" lvl="0" indent="-342900">
              <a:buFont typeface="Arial" panose="020B0604020202020204" pitchFamily="34" charset="0"/>
              <a:buChar char="•"/>
            </a:pPr>
            <a:r>
              <a:rPr lang="en-US" sz="1800" dirty="0"/>
              <a:t>Understand the export capabilities within a table</a:t>
            </a:r>
          </a:p>
          <a:p>
            <a:pPr marL="342900" lvl="0" indent="-342900">
              <a:buFont typeface="Arial" panose="020B0604020202020204" pitchFamily="34" charset="0"/>
              <a:buChar char="•"/>
            </a:pPr>
            <a:endParaRPr lang="en-AU" sz="1800" dirty="0"/>
          </a:p>
          <a:p>
            <a:pPr marL="342900" lvl="0" indent="-342900">
              <a:buFont typeface="Arial" panose="020B0604020202020204" pitchFamily="34" charset="0"/>
              <a:buChar char="•"/>
            </a:pPr>
            <a:r>
              <a:rPr lang="en-AU" sz="1800" dirty="0"/>
              <a:t>Describe how you can remove all filters from a table, revert to an account tab and remove a tab</a:t>
            </a:r>
          </a:p>
          <a:p>
            <a:pPr marL="342900" lvl="0" indent="-342900">
              <a:buFont typeface="Arial" panose="020B0604020202020204" pitchFamily="34" charset="0"/>
              <a:buChar char="•"/>
            </a:pPr>
            <a:endParaRPr lang="en-AU" sz="1800" dirty="0"/>
          </a:p>
          <a:p>
            <a:pPr marL="342900" lvl="0" indent="-342900">
              <a:buFont typeface="Arial" panose="020B0604020202020204" pitchFamily="34" charset="0"/>
              <a:buChar char="•"/>
            </a:pPr>
            <a:r>
              <a:rPr lang="en-US" sz="1800" dirty="0"/>
              <a:t>Explain what the Dashboard report can be used for</a:t>
            </a:r>
          </a:p>
          <a:p>
            <a:pPr marL="342900" lvl="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a:t>View &amp; Save a reporting chart as an image</a:t>
            </a:r>
            <a:endParaRPr lang="en-AU" sz="1800" dirty="0"/>
          </a:p>
          <a:p>
            <a:pPr marL="342900" indent="-342900">
              <a:buFont typeface="Arial" panose="020B0604020202020204" pitchFamily="34" charset="0"/>
              <a:buChar char="•"/>
            </a:pPr>
            <a:endParaRPr lang="en-AU" sz="1800" dirty="0"/>
          </a:p>
          <a:p>
            <a:pPr marL="342900" indent="-342900">
              <a:buFont typeface="Arial" panose="020B0604020202020204" pitchFamily="34" charset="0"/>
              <a:buChar char="•"/>
            </a:pPr>
            <a:r>
              <a:rPr lang="en-AU" sz="1800" dirty="0"/>
              <a:t>Perform second level filtering on reporting chart tables</a:t>
            </a:r>
            <a:endParaRPr lang="en-US" sz="1800" dirty="0"/>
          </a:p>
        </p:txBody>
      </p:sp>
    </p:spTree>
    <p:extLst>
      <p:ext uri="{BB962C8B-B14F-4D97-AF65-F5344CB8AC3E}">
        <p14:creationId xmlns:p14="http://schemas.microsoft.com/office/powerpoint/2010/main" val="378876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925316"/>
            <a:ext cx="4104456" cy="1368152"/>
          </a:xfrm>
        </p:spPr>
        <p:txBody>
          <a:bodyPr/>
          <a:lstStyle/>
          <a:p>
            <a:r>
              <a:rPr lang="en-AU" i="1" dirty="0"/>
              <a:t>Tables and Reporting</a:t>
            </a:r>
            <a:br>
              <a:rPr lang="en-AU" i="1" dirty="0"/>
            </a:br>
            <a:r>
              <a:rPr lang="en-AU" dirty="0"/>
              <a:t>Solution Overview</a:t>
            </a:r>
          </a:p>
        </p:txBody>
      </p:sp>
      <p:sp>
        <p:nvSpPr>
          <p:cNvPr id="6" name="Text Placeholder 4"/>
          <p:cNvSpPr>
            <a:spLocks noGrp="1"/>
          </p:cNvSpPr>
          <p:nvPr>
            <p:ph type="body" sz="quarter" idx="11"/>
          </p:nvPr>
        </p:nvSpPr>
        <p:spPr>
          <a:xfrm>
            <a:off x="755576" y="4293468"/>
            <a:ext cx="2663825" cy="647700"/>
          </a:xfrm>
        </p:spPr>
        <p:txBody>
          <a:bodyPr/>
          <a:lstStyle/>
          <a:p>
            <a:r>
              <a:rPr lang="en-AU" dirty="0"/>
              <a:t>Part 1</a:t>
            </a:r>
          </a:p>
        </p:txBody>
      </p:sp>
    </p:spTree>
    <p:extLst>
      <p:ext uri="{BB962C8B-B14F-4D97-AF65-F5344CB8AC3E}">
        <p14:creationId xmlns:p14="http://schemas.microsoft.com/office/powerpoint/2010/main" val="425381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54" y="1124744"/>
            <a:ext cx="8945739" cy="5442366"/>
          </a:xfrm>
        </p:spPr>
        <p:txBody>
          <a:bodyPr/>
          <a:lstStyle/>
          <a:p>
            <a:r>
              <a:rPr lang="en-AU" sz="1400" b="1" dirty="0"/>
              <a:t>TABLES</a:t>
            </a:r>
          </a:p>
          <a:p>
            <a:pPr marL="285750" indent="-285750">
              <a:buFont typeface="Arial" panose="020B0604020202020204" pitchFamily="34" charset="0"/>
              <a:buChar char="•"/>
            </a:pPr>
            <a:r>
              <a:rPr lang="en-AU" sz="1400" dirty="0"/>
              <a:t>All of the tables throughout the portal have tabs that are pre-configured by the system.</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a:t>In addition to the pre-configured tabs, a user can created additional tabs to support their business requirements.</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a:t>In some tables users have the ability to perform a number of actions on the records from the table </a:t>
            </a:r>
            <a:r>
              <a:rPr lang="en-AU" sz="1400" i="1" dirty="0"/>
              <a:t>(e.g., updating assignee, allocating workgroups, etc.)</a:t>
            </a:r>
          </a:p>
          <a:p>
            <a:pPr marL="285750" indent="-285750">
              <a:buFont typeface="Arial" panose="020B0604020202020204" pitchFamily="34" charset="0"/>
              <a:buChar char="•"/>
            </a:pPr>
            <a:endParaRPr lang="en-AU" sz="1400" i="1" dirty="0"/>
          </a:p>
          <a:p>
            <a:pPr marL="285750" indent="-285750">
              <a:buFont typeface="Arial" panose="020B0604020202020204" pitchFamily="34" charset="0"/>
              <a:buChar char="•"/>
            </a:pPr>
            <a:r>
              <a:rPr lang="en-AU" sz="1400" dirty="0"/>
              <a:t>Information can be exported from tables into a .csv data file, this is limited and provides two options:</a:t>
            </a:r>
          </a:p>
          <a:p>
            <a:pPr marL="1028700" lvl="1">
              <a:buFont typeface="Arial" panose="020B0604020202020204" pitchFamily="34" charset="0"/>
              <a:buChar char="•"/>
            </a:pPr>
            <a:r>
              <a:rPr lang="en-AU" sz="1400" b="1" dirty="0"/>
              <a:t>Current View – </a:t>
            </a:r>
            <a:r>
              <a:rPr lang="en-AU" sz="1400" dirty="0"/>
              <a:t>Exports the current tabs columns and records displayed (2-50 rows)</a:t>
            </a:r>
          </a:p>
          <a:p>
            <a:pPr marL="1028700" lvl="1">
              <a:buFont typeface="Arial" panose="020B0604020202020204" pitchFamily="34" charset="0"/>
              <a:buChar char="•"/>
            </a:pPr>
            <a:r>
              <a:rPr lang="en-AU" sz="1400" b="1" dirty="0"/>
              <a:t>10,000 Rows – </a:t>
            </a:r>
            <a:r>
              <a:rPr lang="en-AU" sz="1400" dirty="0"/>
              <a:t>Exports all columns available in the table and up to 10,000 records</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a:t>When customising your table you can add as many columns as you like, the table will simply introduce a horizontal scroll bar that you can use to view the columns that do not fit within the view.</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a:t>The filtering functionality differs from column to column depending on the type of value that column holds</a:t>
            </a:r>
            <a:r>
              <a:rPr lang="en-AU" sz="1400" i="1" dirty="0"/>
              <a:t> (e.g., the due date column can be filtered to show everything due in the next 7 days whereas the workgroup column is filtered by the list of workgroups configured within the account).</a:t>
            </a:r>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400" dirty="0"/>
              <a:t>There is no limit to the number of tabs a table can have, the tabs section will display a horizontal scroll bar when there are too many tabs to fit on the screen.</a:t>
            </a:r>
          </a:p>
        </p:txBody>
      </p:sp>
      <p:sp>
        <p:nvSpPr>
          <p:cNvPr id="2" name="Title 1"/>
          <p:cNvSpPr>
            <a:spLocks noGrp="1"/>
          </p:cNvSpPr>
          <p:nvPr>
            <p:ph type="title"/>
          </p:nvPr>
        </p:nvSpPr>
        <p:spPr>
          <a:xfrm>
            <a:off x="107504" y="274638"/>
            <a:ext cx="9036496" cy="778098"/>
          </a:xfrm>
        </p:spPr>
        <p:txBody>
          <a:bodyPr>
            <a:normAutofit/>
          </a:bodyPr>
          <a:lstStyle/>
          <a:p>
            <a:r>
              <a:rPr lang="en-AU" b="0" dirty="0"/>
              <a:t>Part 1| </a:t>
            </a:r>
            <a:r>
              <a:rPr lang="en-AU" dirty="0"/>
              <a:t>Solution Overview</a:t>
            </a:r>
          </a:p>
        </p:txBody>
      </p:sp>
    </p:spTree>
    <p:extLst>
      <p:ext uri="{BB962C8B-B14F-4D97-AF65-F5344CB8AC3E}">
        <p14:creationId xmlns:p14="http://schemas.microsoft.com/office/powerpoint/2010/main" val="3484444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424039" y="2090203"/>
            <a:ext cx="2234422" cy="1222547"/>
          </a:xfrm>
          <a:prstGeom prst="rect">
            <a:avLst/>
          </a:prstGeom>
          <a:solidFill>
            <a:schemeClr val="bg1"/>
          </a:solidFill>
          <a:ln w="12700">
            <a:solidFill>
              <a:srgbClr val="1DAF8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ysClr val="windowText" lastClr="000000"/>
                </a:solidFill>
              </a:rPr>
              <a:t>SET BY: </a:t>
            </a:r>
            <a:r>
              <a:rPr lang="en-AU" sz="1400" dirty="0">
                <a:solidFill>
                  <a:sysClr val="windowText" lastClr="000000"/>
                </a:solidFill>
              </a:rPr>
              <a:t>Administrator</a:t>
            </a:r>
          </a:p>
          <a:p>
            <a:pPr algn="ctr"/>
            <a:r>
              <a:rPr lang="en-AU" sz="1400" b="1" dirty="0">
                <a:solidFill>
                  <a:sysClr val="windowText" lastClr="000000"/>
                </a:solidFill>
              </a:rPr>
              <a:t>UPDATES: </a:t>
            </a:r>
            <a:r>
              <a:rPr lang="en-AU" sz="1400" dirty="0">
                <a:solidFill>
                  <a:sysClr val="windowText" lastClr="000000"/>
                </a:solidFill>
              </a:rPr>
              <a:t>Limited </a:t>
            </a:r>
            <a:r>
              <a:rPr lang="en-AU" sz="1400" b="1" dirty="0">
                <a:solidFill>
                  <a:sysClr val="windowText" lastClr="000000"/>
                </a:solidFill>
              </a:rPr>
              <a:t>AVAILABILITY: </a:t>
            </a:r>
            <a:r>
              <a:rPr lang="en-AU" sz="1400" dirty="0">
                <a:solidFill>
                  <a:sysClr val="windowText" lastClr="000000"/>
                </a:solidFill>
              </a:rPr>
              <a:t>Account Users</a:t>
            </a:r>
          </a:p>
        </p:txBody>
      </p:sp>
      <p:sp>
        <p:nvSpPr>
          <p:cNvPr id="14" name="Rectangle 13"/>
          <p:cNvSpPr/>
          <p:nvPr/>
        </p:nvSpPr>
        <p:spPr>
          <a:xfrm>
            <a:off x="6257726" y="2090203"/>
            <a:ext cx="2234422" cy="1222547"/>
          </a:xfrm>
          <a:prstGeom prst="rect">
            <a:avLst/>
          </a:prstGeom>
          <a:solidFill>
            <a:schemeClr val="bg1"/>
          </a:solidFill>
          <a:ln w="12700">
            <a:solidFill>
              <a:srgbClr val="1DAF8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ysClr val="windowText" lastClr="000000"/>
                </a:solidFill>
              </a:rPr>
              <a:t>SET BY: </a:t>
            </a:r>
            <a:r>
              <a:rPr lang="en-AU" sz="1400" dirty="0">
                <a:solidFill>
                  <a:sysClr val="windowText" lastClr="000000"/>
                </a:solidFill>
              </a:rPr>
              <a:t>Any User</a:t>
            </a:r>
          </a:p>
          <a:p>
            <a:pPr algn="ctr"/>
            <a:r>
              <a:rPr lang="en-AU" sz="1400" b="1" dirty="0">
                <a:solidFill>
                  <a:sysClr val="windowText" lastClr="000000"/>
                </a:solidFill>
              </a:rPr>
              <a:t>UPDATES: </a:t>
            </a:r>
            <a:r>
              <a:rPr lang="en-AU" sz="1400" dirty="0">
                <a:solidFill>
                  <a:sysClr val="windowText" lastClr="000000"/>
                </a:solidFill>
              </a:rPr>
              <a:t>Yes</a:t>
            </a:r>
            <a:endParaRPr lang="en-AU" sz="1400" b="1" dirty="0">
              <a:solidFill>
                <a:sysClr val="windowText" lastClr="000000"/>
              </a:solidFill>
            </a:endParaRPr>
          </a:p>
          <a:p>
            <a:pPr algn="ctr"/>
            <a:r>
              <a:rPr lang="en-AU" sz="1400" b="1" dirty="0">
                <a:solidFill>
                  <a:sysClr val="windowText" lastClr="000000"/>
                </a:solidFill>
              </a:rPr>
              <a:t>AVAILABILITY: </a:t>
            </a:r>
            <a:r>
              <a:rPr lang="en-AU" sz="1400" dirty="0">
                <a:solidFill>
                  <a:sysClr val="windowText" lastClr="000000"/>
                </a:solidFill>
              </a:rPr>
              <a:t>Individual</a:t>
            </a:r>
            <a:r>
              <a:rPr lang="en-AU" sz="1400" b="1" dirty="0">
                <a:solidFill>
                  <a:sysClr val="windowText" lastClr="000000"/>
                </a:solidFill>
              </a:rPr>
              <a:t> </a:t>
            </a:r>
            <a:r>
              <a:rPr lang="en-AU" sz="1400" dirty="0">
                <a:solidFill>
                  <a:sysClr val="windowText" lastClr="000000"/>
                </a:solidFill>
              </a:rPr>
              <a:t>User</a:t>
            </a:r>
          </a:p>
        </p:txBody>
      </p:sp>
      <p:sp>
        <p:nvSpPr>
          <p:cNvPr id="2" name="Title 1"/>
          <p:cNvSpPr>
            <a:spLocks noGrp="1"/>
          </p:cNvSpPr>
          <p:nvPr>
            <p:ph type="title"/>
          </p:nvPr>
        </p:nvSpPr>
        <p:spPr/>
        <p:txBody>
          <a:bodyPr/>
          <a:lstStyle/>
          <a:p>
            <a:r>
              <a:rPr lang="en-AU" b="0" dirty="0"/>
              <a:t>Part 1| </a:t>
            </a:r>
            <a:r>
              <a:rPr lang="en-AU" dirty="0"/>
              <a:t>Solution Overview</a:t>
            </a:r>
          </a:p>
        </p:txBody>
      </p:sp>
      <p:sp>
        <p:nvSpPr>
          <p:cNvPr id="4" name="Rectangle 3"/>
          <p:cNvSpPr/>
          <p:nvPr/>
        </p:nvSpPr>
        <p:spPr>
          <a:xfrm>
            <a:off x="494910" y="2090202"/>
            <a:ext cx="2214881" cy="1222547"/>
          </a:xfrm>
          <a:prstGeom prst="rect">
            <a:avLst/>
          </a:prstGeom>
          <a:solidFill>
            <a:schemeClr val="bg1"/>
          </a:solidFill>
          <a:ln w="12700">
            <a:solidFill>
              <a:srgbClr val="1DAF8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ysClr val="windowText" lastClr="000000"/>
                </a:solidFill>
              </a:rPr>
              <a:t>SET BY: </a:t>
            </a:r>
            <a:r>
              <a:rPr lang="en-AU" sz="1400" dirty="0">
                <a:solidFill>
                  <a:sysClr val="windowText" lastClr="000000"/>
                </a:solidFill>
              </a:rPr>
              <a:t>System</a:t>
            </a:r>
          </a:p>
          <a:p>
            <a:pPr algn="ctr"/>
            <a:r>
              <a:rPr lang="en-AU" sz="1400" b="1" dirty="0">
                <a:solidFill>
                  <a:sysClr val="windowText" lastClr="000000"/>
                </a:solidFill>
              </a:rPr>
              <a:t>UPDATES: </a:t>
            </a:r>
            <a:r>
              <a:rPr lang="en-AU" sz="1400" dirty="0">
                <a:solidFill>
                  <a:sysClr val="windowText" lastClr="000000"/>
                </a:solidFill>
              </a:rPr>
              <a:t>None</a:t>
            </a:r>
          </a:p>
          <a:p>
            <a:pPr algn="ctr"/>
            <a:r>
              <a:rPr lang="en-AU" sz="1400" b="1" dirty="0">
                <a:solidFill>
                  <a:sysClr val="windowText" lastClr="000000"/>
                </a:solidFill>
              </a:rPr>
              <a:t>AVAILABILITY: </a:t>
            </a:r>
            <a:r>
              <a:rPr lang="en-AU" sz="1400" dirty="0">
                <a:solidFill>
                  <a:sysClr val="windowText" lastClr="000000"/>
                </a:solidFill>
              </a:rPr>
              <a:t>All Users</a:t>
            </a:r>
          </a:p>
        </p:txBody>
      </p:sp>
      <p:sp>
        <p:nvSpPr>
          <p:cNvPr id="18" name="Content Placeholder 3071"/>
          <p:cNvSpPr>
            <a:spLocks noGrp="1"/>
          </p:cNvSpPr>
          <p:nvPr>
            <p:ph idx="1"/>
          </p:nvPr>
        </p:nvSpPr>
        <p:spPr>
          <a:xfrm>
            <a:off x="6317515" y="1066337"/>
            <a:ext cx="2736305" cy="504056"/>
          </a:xfrm>
          <a:solidFill>
            <a:schemeClr val="bg1">
              <a:lumMod val="50000"/>
            </a:schemeClr>
          </a:solidFill>
        </p:spPr>
        <p:txBody>
          <a:bodyPr/>
          <a:lstStyle/>
          <a:p>
            <a:pPr algn="ctr"/>
            <a:r>
              <a:rPr lang="en-AU" sz="2400" b="1" dirty="0">
                <a:solidFill>
                  <a:schemeClr val="bg1"/>
                </a:solidFill>
              </a:rPr>
              <a:t>Simple Overview</a:t>
            </a:r>
          </a:p>
        </p:txBody>
      </p:sp>
      <p:sp>
        <p:nvSpPr>
          <p:cNvPr id="19" name="Pentagon 18"/>
          <p:cNvSpPr/>
          <p:nvPr/>
        </p:nvSpPr>
        <p:spPr>
          <a:xfrm>
            <a:off x="500650" y="1807288"/>
            <a:ext cx="2358897" cy="282915"/>
          </a:xfrm>
          <a:prstGeom prst="homePlate">
            <a:avLst/>
          </a:prstGeom>
          <a:solidFill>
            <a:srgbClr val="1DAF8E"/>
          </a:solidFill>
          <a:ln>
            <a:solidFill>
              <a:srgbClr val="1DA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LEVEL 1  SYSTEM TAB</a:t>
            </a:r>
          </a:p>
        </p:txBody>
      </p:sp>
      <p:sp>
        <p:nvSpPr>
          <p:cNvPr id="22" name="Pentagon 21"/>
          <p:cNvSpPr/>
          <p:nvPr/>
        </p:nvSpPr>
        <p:spPr>
          <a:xfrm>
            <a:off x="3427115" y="1784090"/>
            <a:ext cx="2358897" cy="282915"/>
          </a:xfrm>
          <a:prstGeom prst="homePlate">
            <a:avLst/>
          </a:prstGeom>
          <a:solidFill>
            <a:srgbClr val="1DAF8E"/>
          </a:solidFill>
          <a:ln>
            <a:solidFill>
              <a:srgbClr val="1DA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LEVEL 2  ACCOUNT TAB</a:t>
            </a:r>
          </a:p>
        </p:txBody>
      </p:sp>
      <p:sp>
        <p:nvSpPr>
          <p:cNvPr id="23" name="Pentagon 22"/>
          <p:cNvSpPr/>
          <p:nvPr/>
        </p:nvSpPr>
        <p:spPr>
          <a:xfrm>
            <a:off x="6255551" y="1784089"/>
            <a:ext cx="2358897" cy="282915"/>
          </a:xfrm>
          <a:prstGeom prst="homePlate">
            <a:avLst/>
          </a:prstGeom>
          <a:solidFill>
            <a:srgbClr val="1DAF8E"/>
          </a:solidFill>
          <a:ln>
            <a:solidFill>
              <a:srgbClr val="1DAF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LEVEL 3  PERSONAL TAB</a:t>
            </a:r>
          </a:p>
        </p:txBody>
      </p:sp>
      <p:sp>
        <p:nvSpPr>
          <p:cNvPr id="24" name="Content Placeholder 6"/>
          <p:cNvSpPr txBox="1">
            <a:spLocks/>
          </p:cNvSpPr>
          <p:nvPr/>
        </p:nvSpPr>
        <p:spPr>
          <a:xfrm>
            <a:off x="429952" y="3501008"/>
            <a:ext cx="8545846" cy="3096344"/>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t>System Level Tab</a:t>
            </a:r>
          </a:p>
          <a:p>
            <a:r>
              <a:rPr lang="en-US" sz="1800" dirty="0"/>
              <a:t>Users have the ability to apply additional filters to these tabs and build additional personal tabs from these but cannot remove them.</a:t>
            </a:r>
          </a:p>
          <a:p>
            <a:r>
              <a:rPr lang="en-US" sz="1800" dirty="0"/>
              <a:t>These tabs are displayed to all users of the NHVR </a:t>
            </a:r>
            <a:r>
              <a:rPr lang="en-AU" sz="1800" dirty="0"/>
              <a:t>Portal and cannot be removed.</a:t>
            </a:r>
          </a:p>
          <a:p>
            <a:endParaRPr lang="en-US" sz="1800" dirty="0"/>
          </a:p>
          <a:p>
            <a:pPr marL="0" indent="0">
              <a:buNone/>
            </a:pPr>
            <a:r>
              <a:rPr lang="en-US" sz="1800" b="1" dirty="0"/>
              <a:t>Account Level Tab</a:t>
            </a:r>
          </a:p>
          <a:p>
            <a:r>
              <a:rPr lang="en-US" sz="1800" dirty="0"/>
              <a:t>Only account administrator users can create tabs and set them as account level tabs.</a:t>
            </a:r>
          </a:p>
          <a:p>
            <a:r>
              <a:rPr lang="en-US" sz="1800" dirty="0"/>
              <a:t>These tabs are only available to the users within the account and cannot be removed by anyone but an administrator.</a:t>
            </a:r>
          </a:p>
          <a:p>
            <a:r>
              <a:rPr lang="en-US" sz="1800" dirty="0"/>
              <a:t>Users within the account can </a:t>
            </a:r>
            <a:r>
              <a:rPr lang="en-US" sz="1800" dirty="0" err="1"/>
              <a:t>personalise</a:t>
            </a:r>
            <a:r>
              <a:rPr lang="en-US" sz="1800" dirty="0"/>
              <a:t> these tabs, unless locked by the administrator.</a:t>
            </a:r>
          </a:p>
          <a:p>
            <a:endParaRPr lang="en-US" sz="1800" dirty="0"/>
          </a:p>
          <a:p>
            <a:pPr marL="0" indent="0">
              <a:buNone/>
            </a:pPr>
            <a:r>
              <a:rPr lang="en-US" sz="1800" b="1" dirty="0"/>
              <a:t>Personal Level Tab</a:t>
            </a:r>
          </a:p>
          <a:p>
            <a:r>
              <a:rPr lang="en-US" sz="1800" dirty="0"/>
              <a:t>Any user can create a personal tab. </a:t>
            </a:r>
          </a:p>
          <a:p>
            <a:r>
              <a:rPr lang="en-US" sz="1800" dirty="0"/>
              <a:t>These tabs are only available to the user who created the tab.</a:t>
            </a:r>
          </a:p>
          <a:p>
            <a:endParaRPr lang="en-US" sz="1800" dirty="0"/>
          </a:p>
        </p:txBody>
      </p:sp>
      <p:sp>
        <p:nvSpPr>
          <p:cNvPr id="3" name="TextBox 2">
            <a:extLst>
              <a:ext uri="{FF2B5EF4-FFF2-40B4-BE49-F238E27FC236}">
                <a16:creationId xmlns:a16="http://schemas.microsoft.com/office/drawing/2014/main" xmlns="" id="{ADC3C23A-D1F6-4886-AEE4-B3AC0A483438}"/>
              </a:ext>
            </a:extLst>
          </p:cNvPr>
          <p:cNvSpPr txBox="1"/>
          <p:nvPr/>
        </p:nvSpPr>
        <p:spPr>
          <a:xfrm>
            <a:off x="429952" y="1318365"/>
            <a:ext cx="944297" cy="400110"/>
          </a:xfrm>
          <a:prstGeom prst="rect">
            <a:avLst/>
          </a:prstGeom>
          <a:noFill/>
        </p:spPr>
        <p:txBody>
          <a:bodyPr wrap="none" rtlCol="0">
            <a:spAutoFit/>
          </a:bodyPr>
          <a:lstStyle/>
          <a:p>
            <a:r>
              <a:rPr lang="en-AU" sz="2000" b="1" dirty="0">
                <a:solidFill>
                  <a:srgbClr val="333333"/>
                </a:solidFill>
              </a:rPr>
              <a:t>TABLES</a:t>
            </a:r>
          </a:p>
        </p:txBody>
      </p:sp>
    </p:spTree>
    <p:extLst>
      <p:ext uri="{BB962C8B-B14F-4D97-AF65-F5344CB8AC3E}">
        <p14:creationId xmlns:p14="http://schemas.microsoft.com/office/powerpoint/2010/main" val="3487651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24744"/>
            <a:ext cx="8928992" cy="5472608"/>
          </a:xfrm>
        </p:spPr>
        <p:txBody>
          <a:bodyPr/>
          <a:lstStyle/>
          <a:p>
            <a:r>
              <a:rPr lang="en-AU" sz="1400" b="1" dirty="0"/>
              <a:t>REPORTING</a:t>
            </a:r>
          </a:p>
          <a:p>
            <a:pPr marL="342900" indent="-342900">
              <a:buFont typeface="Arial" panose="020B0604020202020204" pitchFamily="34" charset="0"/>
              <a:buChar char="•"/>
            </a:pPr>
            <a:r>
              <a:rPr lang="en-AU" sz="1400" dirty="0"/>
              <a:t>There are 3 types of reporting available within the Portal:</a:t>
            </a:r>
          </a:p>
          <a:p>
            <a:pPr marL="1085850" lvl="1" indent="-342900">
              <a:buFont typeface="Arial" panose="020B0604020202020204" pitchFamily="34" charset="0"/>
              <a:buChar char="•"/>
            </a:pPr>
            <a:r>
              <a:rPr lang="en-AU" sz="1400" dirty="0"/>
              <a:t>Table Export – </a:t>
            </a:r>
            <a:r>
              <a:rPr lang="en-AU" sz="1400" i="1" dirty="0" err="1"/>
              <a:t>Adhoc</a:t>
            </a:r>
            <a:r>
              <a:rPr lang="en-AU" sz="1400" i="1" dirty="0"/>
              <a:t> reporting performed by the user</a:t>
            </a:r>
          </a:p>
          <a:p>
            <a:pPr marL="1085850" lvl="1" indent="-342900">
              <a:buFont typeface="Arial" panose="020B0604020202020204" pitchFamily="34" charset="0"/>
              <a:buChar char="•"/>
            </a:pPr>
            <a:r>
              <a:rPr lang="en-AU" sz="1400" dirty="0"/>
              <a:t>Dashboard – </a:t>
            </a:r>
            <a:r>
              <a:rPr lang="en-AU" sz="1400" i="1" dirty="0"/>
              <a:t>Live reporting performed by the system</a:t>
            </a:r>
          </a:p>
          <a:p>
            <a:pPr marL="1085850" lvl="1" indent="-342900">
              <a:buFont typeface="Arial" panose="020B0604020202020204" pitchFamily="34" charset="0"/>
              <a:buChar char="•"/>
            </a:pPr>
            <a:r>
              <a:rPr lang="en-AU" sz="1400" dirty="0"/>
              <a:t>Reporting Charts – </a:t>
            </a:r>
            <a:r>
              <a:rPr lang="en-AU" sz="1400" i="1" dirty="0"/>
              <a:t>Nightly reports performed by the system</a:t>
            </a:r>
          </a:p>
          <a:p>
            <a:pPr marL="342900" indent="-342900">
              <a:buFont typeface="Arial" panose="020B0604020202020204" pitchFamily="34" charset="0"/>
              <a:buChar char="•"/>
            </a:pPr>
            <a:endParaRPr lang="en-AU" sz="1400" dirty="0"/>
          </a:p>
          <a:p>
            <a:pPr marL="342900" indent="-342900">
              <a:buFont typeface="Arial" panose="020B0604020202020204" pitchFamily="34" charset="0"/>
              <a:buChar char="•"/>
            </a:pPr>
            <a:r>
              <a:rPr lang="en-AU" sz="1400" dirty="0"/>
              <a:t>All of the reporting is specific to the account the user is viewing the report from.</a:t>
            </a:r>
          </a:p>
          <a:p>
            <a:pPr marL="342900" indent="-342900">
              <a:buFont typeface="Arial" panose="020B0604020202020204" pitchFamily="34" charset="0"/>
              <a:buChar char="•"/>
            </a:pPr>
            <a:endParaRPr lang="en-AU" sz="1400" dirty="0"/>
          </a:p>
          <a:p>
            <a:pPr marL="342900" indent="-342900">
              <a:buFont typeface="Arial" panose="020B0604020202020204" pitchFamily="34" charset="0"/>
              <a:buChar char="•"/>
            </a:pPr>
            <a:r>
              <a:rPr lang="en-AU" sz="1400" dirty="0"/>
              <a:t>The reports are highly configurable and can represent information in numerous ways </a:t>
            </a:r>
            <a:r>
              <a:rPr lang="en-AU" sz="1400" i="1" dirty="0"/>
              <a:t>(e.g., pie graphs, stacked bar graphs, etc.)</a:t>
            </a:r>
          </a:p>
          <a:p>
            <a:pPr marL="342900" indent="-342900">
              <a:buFont typeface="Arial" panose="020B0604020202020204" pitchFamily="34" charset="0"/>
              <a:buChar char="•"/>
            </a:pPr>
            <a:endParaRPr lang="en-AU" sz="1400" dirty="0"/>
          </a:p>
          <a:p>
            <a:pPr marL="342900" indent="-342900">
              <a:buFont typeface="Arial" panose="020B0604020202020204" pitchFamily="34" charset="0"/>
              <a:buChar char="•"/>
            </a:pPr>
            <a:r>
              <a:rPr lang="en-AU" sz="1400" dirty="0"/>
              <a:t>Reports can be:</a:t>
            </a:r>
          </a:p>
          <a:p>
            <a:pPr marL="1085850" lvl="1" indent="-342900">
              <a:buFont typeface="Arial" panose="020B0604020202020204" pitchFamily="34" charset="0"/>
              <a:buChar char="•"/>
            </a:pPr>
            <a:r>
              <a:rPr lang="en-AU" sz="1400" dirty="0"/>
              <a:t>Saved as new tabs, this allows the user to set the report up once and then not have to configure it again</a:t>
            </a:r>
          </a:p>
          <a:p>
            <a:pPr marL="1085850" lvl="1" indent="-342900">
              <a:buFont typeface="Arial" panose="020B0604020202020204" pitchFamily="34" charset="0"/>
              <a:buChar char="•"/>
            </a:pPr>
            <a:r>
              <a:rPr lang="en-AU" sz="1400" dirty="0"/>
              <a:t>Exported into a csv. data file, mimicking the functionality available in the standard tables throughout the portal</a:t>
            </a:r>
          </a:p>
          <a:p>
            <a:pPr marL="1085850" lvl="1" indent="-342900">
              <a:buFont typeface="Arial" panose="020B0604020202020204" pitchFamily="34" charset="0"/>
              <a:buChar char="•"/>
            </a:pPr>
            <a:r>
              <a:rPr lang="en-AU" sz="1400" dirty="0"/>
              <a:t>Copied or Saved as an image, so it can be inserted into any reporting documentation or reports required by the business</a:t>
            </a:r>
          </a:p>
          <a:p>
            <a:pPr marL="342900" indent="-342900">
              <a:buFont typeface="Arial" panose="020B0604020202020204" pitchFamily="34" charset="0"/>
              <a:buChar char="•"/>
            </a:pPr>
            <a:endParaRPr lang="en-AU" sz="1400" dirty="0"/>
          </a:p>
          <a:p>
            <a:pPr marL="342900" indent="-342900">
              <a:buFont typeface="Arial" panose="020B0604020202020204" pitchFamily="34" charset="0"/>
              <a:buChar char="•"/>
            </a:pPr>
            <a:r>
              <a:rPr lang="en-AU" sz="1400" dirty="0"/>
              <a:t>Reports are a table with the additional functionality of displaying the records in a graph like format, this provides the ability to perform additional 2</a:t>
            </a:r>
            <a:r>
              <a:rPr lang="en-AU" sz="1400" baseline="30000" dirty="0"/>
              <a:t>nd</a:t>
            </a:r>
            <a:r>
              <a:rPr lang="en-AU" sz="1400" dirty="0"/>
              <a:t> tier reporting filters when analysing the data displayed. The table essentially has a ‘Chart Mode’ feature that displays the data in a graph format, the reporting tables default view is the ‘Chart Mode’ but users can switch to the ‘Table Mode’ if required.</a:t>
            </a:r>
          </a:p>
          <a:p>
            <a:pPr marL="342900" indent="-342900">
              <a:buFont typeface="Arial" panose="020B0604020202020204" pitchFamily="34" charset="0"/>
              <a:buChar char="•"/>
            </a:pPr>
            <a:endParaRPr lang="en-AU" sz="1400" dirty="0"/>
          </a:p>
          <a:p>
            <a:pPr marL="1085850" lvl="1" indent="-342900">
              <a:buFont typeface="Arial" panose="020B0604020202020204" pitchFamily="34" charset="0"/>
              <a:buChar char="•"/>
            </a:pPr>
            <a:endParaRPr lang="en-AU" sz="1400" dirty="0"/>
          </a:p>
          <a:p>
            <a:pPr marL="1085850" lvl="1" indent="-342900">
              <a:buFont typeface="Arial" panose="020B0604020202020204" pitchFamily="34" charset="0"/>
              <a:buChar char="•"/>
            </a:pPr>
            <a:endParaRPr lang="en-AU" sz="1400" dirty="0"/>
          </a:p>
        </p:txBody>
      </p:sp>
      <p:sp>
        <p:nvSpPr>
          <p:cNvPr id="9" name="Title 1">
            <a:extLst>
              <a:ext uri="{FF2B5EF4-FFF2-40B4-BE49-F238E27FC236}">
                <a16:creationId xmlns:a16="http://schemas.microsoft.com/office/drawing/2014/main" xmlns="" id="{13F6B87A-487D-4D4B-B5AA-71241844736B}"/>
              </a:ext>
            </a:extLst>
          </p:cNvPr>
          <p:cNvSpPr txBox="1">
            <a:spLocks/>
          </p:cNvSpPr>
          <p:nvPr/>
        </p:nvSpPr>
        <p:spPr>
          <a:xfrm>
            <a:off x="107504" y="274638"/>
            <a:ext cx="9036496" cy="778098"/>
          </a:xfrm>
          <a:prstGeom prst="rect">
            <a:avLst/>
          </a:prstGeom>
        </p:spPr>
        <p:txBody>
          <a:bodyPr>
            <a:normAutofit/>
          </a:bodyPr>
          <a:lstStyle>
            <a:lvl1pPr>
              <a:spcBef>
                <a:spcPct val="0"/>
              </a:spcBef>
              <a:buNone/>
              <a:defRPr sz="3200" b="0">
                <a:solidFill>
                  <a:srgbClr val="0F2D52"/>
                </a:solidFill>
                <a:latin typeface="+mj-lt"/>
                <a:ea typeface="+mj-ea"/>
                <a:cs typeface="+mj-cs"/>
              </a:defRPr>
            </a:lvl1pPr>
          </a:lstStyle>
          <a:p>
            <a:r>
              <a:rPr lang="en-AU" dirty="0"/>
              <a:t>Part 1| </a:t>
            </a:r>
            <a:r>
              <a:rPr lang="en-AU" b="1" dirty="0"/>
              <a:t>Solution Overview</a:t>
            </a:r>
          </a:p>
        </p:txBody>
      </p:sp>
    </p:spTree>
    <p:extLst>
      <p:ext uri="{BB962C8B-B14F-4D97-AF65-F5344CB8AC3E}">
        <p14:creationId xmlns:p14="http://schemas.microsoft.com/office/powerpoint/2010/main" val="324589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424039" y="2090203"/>
            <a:ext cx="2234422" cy="1222547"/>
          </a:xfrm>
          <a:prstGeom prst="rect">
            <a:avLst/>
          </a:prstGeom>
          <a:solidFill>
            <a:schemeClr val="bg1"/>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ysClr val="windowText" lastClr="000000"/>
              </a:solidFill>
            </a:endParaRPr>
          </a:p>
        </p:txBody>
      </p:sp>
      <p:sp>
        <p:nvSpPr>
          <p:cNvPr id="14" name="Rectangle 13"/>
          <p:cNvSpPr/>
          <p:nvPr/>
        </p:nvSpPr>
        <p:spPr>
          <a:xfrm>
            <a:off x="6257726" y="2090203"/>
            <a:ext cx="2234422" cy="1222547"/>
          </a:xfrm>
          <a:prstGeom prst="rect">
            <a:avLst/>
          </a:prstGeom>
          <a:solidFill>
            <a:schemeClr val="bg1"/>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ysClr val="windowText" lastClr="000000"/>
              </a:solidFill>
            </a:endParaRPr>
          </a:p>
        </p:txBody>
      </p:sp>
      <p:sp>
        <p:nvSpPr>
          <p:cNvPr id="2" name="Title 1"/>
          <p:cNvSpPr>
            <a:spLocks noGrp="1"/>
          </p:cNvSpPr>
          <p:nvPr>
            <p:ph type="title"/>
          </p:nvPr>
        </p:nvSpPr>
        <p:spPr/>
        <p:txBody>
          <a:bodyPr/>
          <a:lstStyle/>
          <a:p>
            <a:r>
              <a:rPr lang="en-AU" dirty="0"/>
              <a:t>Part 1| Solution Overview</a:t>
            </a:r>
          </a:p>
        </p:txBody>
      </p:sp>
      <p:sp>
        <p:nvSpPr>
          <p:cNvPr id="4" name="Rectangle 3"/>
          <p:cNvSpPr/>
          <p:nvPr/>
        </p:nvSpPr>
        <p:spPr>
          <a:xfrm>
            <a:off x="494910" y="2090202"/>
            <a:ext cx="2214881" cy="1222547"/>
          </a:xfrm>
          <a:prstGeom prst="rect">
            <a:avLst/>
          </a:prstGeom>
          <a:solidFill>
            <a:schemeClr val="bg1"/>
          </a:solidFill>
          <a:ln w="1270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a:solidFill>
                <a:sysClr val="windowText" lastClr="000000"/>
              </a:solidFill>
            </a:endParaRPr>
          </a:p>
        </p:txBody>
      </p:sp>
      <p:sp>
        <p:nvSpPr>
          <p:cNvPr id="18" name="Content Placeholder 3071"/>
          <p:cNvSpPr>
            <a:spLocks noGrp="1"/>
          </p:cNvSpPr>
          <p:nvPr>
            <p:ph idx="1"/>
          </p:nvPr>
        </p:nvSpPr>
        <p:spPr>
          <a:xfrm>
            <a:off x="6317515" y="1066337"/>
            <a:ext cx="2736305" cy="504056"/>
          </a:xfrm>
          <a:solidFill>
            <a:schemeClr val="bg1">
              <a:lumMod val="50000"/>
            </a:schemeClr>
          </a:solidFill>
        </p:spPr>
        <p:txBody>
          <a:bodyPr/>
          <a:lstStyle/>
          <a:p>
            <a:pPr algn="ctr"/>
            <a:r>
              <a:rPr lang="en-AU" sz="2400" b="1" dirty="0">
                <a:solidFill>
                  <a:schemeClr val="bg1"/>
                </a:solidFill>
              </a:rPr>
              <a:t>Simple Overview</a:t>
            </a:r>
          </a:p>
        </p:txBody>
      </p:sp>
      <p:sp>
        <p:nvSpPr>
          <p:cNvPr id="19" name="Pentagon 18"/>
          <p:cNvSpPr/>
          <p:nvPr/>
        </p:nvSpPr>
        <p:spPr>
          <a:xfrm>
            <a:off x="500650" y="1807288"/>
            <a:ext cx="2358897" cy="282915"/>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TABLE EXPORT</a:t>
            </a:r>
          </a:p>
        </p:txBody>
      </p:sp>
      <p:sp>
        <p:nvSpPr>
          <p:cNvPr id="22" name="Pentagon 21"/>
          <p:cNvSpPr/>
          <p:nvPr/>
        </p:nvSpPr>
        <p:spPr>
          <a:xfrm>
            <a:off x="3427115" y="1784090"/>
            <a:ext cx="2358897" cy="282915"/>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DASHBOARD</a:t>
            </a:r>
          </a:p>
        </p:txBody>
      </p:sp>
      <p:sp>
        <p:nvSpPr>
          <p:cNvPr id="23" name="Pentagon 22"/>
          <p:cNvSpPr/>
          <p:nvPr/>
        </p:nvSpPr>
        <p:spPr>
          <a:xfrm>
            <a:off x="6255551" y="1784089"/>
            <a:ext cx="2358897" cy="282915"/>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rPr>
              <a:t>REPORTING CHARTS</a:t>
            </a:r>
          </a:p>
        </p:txBody>
      </p:sp>
      <p:sp>
        <p:nvSpPr>
          <p:cNvPr id="24" name="Content Placeholder 6"/>
          <p:cNvSpPr txBox="1">
            <a:spLocks/>
          </p:cNvSpPr>
          <p:nvPr/>
        </p:nvSpPr>
        <p:spPr>
          <a:xfrm>
            <a:off x="429952" y="3501008"/>
            <a:ext cx="8545846" cy="3096344"/>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t>Table Export</a:t>
            </a:r>
          </a:p>
          <a:p>
            <a:r>
              <a:rPr lang="en-US" sz="1800" dirty="0"/>
              <a:t>Users have the ability to </a:t>
            </a:r>
            <a:r>
              <a:rPr lang="en-AU" sz="1800" dirty="0"/>
              <a:t>export a csv. file from any table within the portal.</a:t>
            </a:r>
          </a:p>
          <a:p>
            <a:r>
              <a:rPr lang="en-AU" sz="1800" dirty="0"/>
              <a:t>This is limited to 10,000 records and provides the flexibility of showing only the columns selected in the current tab or all columns available for the table in the .csv output.</a:t>
            </a:r>
          </a:p>
          <a:p>
            <a:endParaRPr lang="en-US" sz="1800" dirty="0"/>
          </a:p>
          <a:p>
            <a:pPr marL="0" indent="0">
              <a:buNone/>
            </a:pPr>
            <a:r>
              <a:rPr lang="en-US" sz="1800" b="1" dirty="0"/>
              <a:t>Dashboard</a:t>
            </a:r>
          </a:p>
          <a:p>
            <a:r>
              <a:rPr lang="en-US" sz="1800" dirty="0"/>
              <a:t>Provides a live view of the number of current cases each user in the account is processing in each workflow status.</a:t>
            </a:r>
          </a:p>
          <a:p>
            <a:r>
              <a:rPr lang="en-US" sz="1800" dirty="0"/>
              <a:t>Can be filtered to show a subset of users within the account.</a:t>
            </a:r>
          </a:p>
          <a:p>
            <a:r>
              <a:rPr lang="en-US" sz="1800" dirty="0"/>
              <a:t>Tabs can be created alike a table to save dashboard views.</a:t>
            </a:r>
          </a:p>
          <a:p>
            <a:endParaRPr lang="en-US" sz="1800" dirty="0"/>
          </a:p>
          <a:p>
            <a:pPr marL="0" indent="0">
              <a:buNone/>
            </a:pPr>
            <a:r>
              <a:rPr lang="en-US" sz="1800" b="1" dirty="0"/>
              <a:t>Reporting Charts</a:t>
            </a:r>
          </a:p>
          <a:p>
            <a:r>
              <a:rPr lang="en-US" sz="1800" dirty="0"/>
              <a:t>Numerous charts providing a visual depiction of particular values within the NHVR Portal specific to the account.</a:t>
            </a:r>
          </a:p>
          <a:p>
            <a:r>
              <a:rPr lang="en-US" sz="1800" dirty="0"/>
              <a:t>Filterable using the table functionality and additional chart grouping filters.</a:t>
            </a:r>
          </a:p>
          <a:p>
            <a:r>
              <a:rPr lang="en-US" sz="1800" dirty="0"/>
              <a:t>Selection of charts to select from and ability to copy or save the chart as a picture.</a:t>
            </a:r>
          </a:p>
          <a:p>
            <a:r>
              <a:rPr lang="en-US" sz="1800" dirty="0"/>
              <a:t>Tabs can also be created alike a table to save chart views.</a:t>
            </a:r>
          </a:p>
          <a:p>
            <a:endParaRPr lang="en-US" sz="1800" dirty="0"/>
          </a:p>
        </p:txBody>
      </p:sp>
      <p:sp>
        <p:nvSpPr>
          <p:cNvPr id="3" name="TextBox 2">
            <a:extLst>
              <a:ext uri="{FF2B5EF4-FFF2-40B4-BE49-F238E27FC236}">
                <a16:creationId xmlns:a16="http://schemas.microsoft.com/office/drawing/2014/main" xmlns="" id="{ADC3C23A-D1F6-4886-AEE4-B3AC0A483438}"/>
              </a:ext>
            </a:extLst>
          </p:cNvPr>
          <p:cNvSpPr txBox="1"/>
          <p:nvPr/>
        </p:nvSpPr>
        <p:spPr>
          <a:xfrm>
            <a:off x="429952" y="1318365"/>
            <a:ext cx="1432508" cy="400110"/>
          </a:xfrm>
          <a:prstGeom prst="rect">
            <a:avLst/>
          </a:prstGeom>
          <a:noFill/>
        </p:spPr>
        <p:txBody>
          <a:bodyPr wrap="none" rtlCol="0">
            <a:spAutoFit/>
          </a:bodyPr>
          <a:lstStyle/>
          <a:p>
            <a:r>
              <a:rPr lang="en-AU" sz="2000" b="1" dirty="0">
                <a:solidFill>
                  <a:srgbClr val="333333"/>
                </a:solidFill>
              </a:rPr>
              <a:t>REPORTING</a:t>
            </a:r>
          </a:p>
        </p:txBody>
      </p:sp>
      <p:pic>
        <p:nvPicPr>
          <p:cNvPr id="12" name="Picture 11">
            <a:extLst>
              <a:ext uri="{FF2B5EF4-FFF2-40B4-BE49-F238E27FC236}">
                <a16:creationId xmlns:a16="http://schemas.microsoft.com/office/drawing/2014/main" xmlns="" id="{30CE00BC-2C95-4B03-86C2-09B8BCCB2F7A}"/>
              </a:ext>
            </a:extLst>
          </p:cNvPr>
          <p:cNvPicPr>
            <a:picLocks noChangeAspect="1"/>
          </p:cNvPicPr>
          <p:nvPr/>
        </p:nvPicPr>
        <p:blipFill>
          <a:blip r:embed="rId2"/>
          <a:stretch>
            <a:fillRect/>
          </a:stretch>
        </p:blipFill>
        <p:spPr>
          <a:xfrm>
            <a:off x="3892833" y="2117966"/>
            <a:ext cx="1358334" cy="1167018"/>
          </a:xfrm>
          <a:prstGeom prst="rect">
            <a:avLst/>
          </a:prstGeom>
          <a:ln>
            <a:solidFill>
              <a:srgbClr val="1DAF8E"/>
            </a:solidFill>
          </a:ln>
          <a:effectLst/>
        </p:spPr>
      </p:pic>
      <p:pic>
        <p:nvPicPr>
          <p:cNvPr id="13" name="Picture 12">
            <a:extLst>
              <a:ext uri="{FF2B5EF4-FFF2-40B4-BE49-F238E27FC236}">
                <a16:creationId xmlns:a16="http://schemas.microsoft.com/office/drawing/2014/main" xmlns="" id="{4A0F9942-81EB-41FF-B689-568A42262E69}"/>
              </a:ext>
            </a:extLst>
          </p:cNvPr>
          <p:cNvPicPr>
            <a:picLocks noChangeAspect="1"/>
          </p:cNvPicPr>
          <p:nvPr/>
        </p:nvPicPr>
        <p:blipFill>
          <a:blip r:embed="rId3"/>
          <a:stretch>
            <a:fillRect/>
          </a:stretch>
        </p:blipFill>
        <p:spPr>
          <a:xfrm>
            <a:off x="599383" y="2432480"/>
            <a:ext cx="2005934" cy="537990"/>
          </a:xfrm>
          <a:prstGeom prst="rect">
            <a:avLst/>
          </a:prstGeom>
          <a:ln>
            <a:solidFill>
              <a:srgbClr val="1DAF8E"/>
            </a:solidFill>
          </a:ln>
          <a:effectLst/>
        </p:spPr>
      </p:pic>
      <p:pic>
        <p:nvPicPr>
          <p:cNvPr id="1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418839" y="2117966"/>
            <a:ext cx="2032320" cy="1167018"/>
          </a:xfrm>
          <a:prstGeom prst="rect">
            <a:avLst/>
          </a:prstGeom>
          <a:ln>
            <a:solidFill>
              <a:srgbClr val="1DAF8E"/>
            </a:solid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7198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58196B4F-C991-4389-B04A-FCA7E3E86BDB}&quot;/&gt;&lt;isInvalidForFieldText val=&quot;0&quot;/&gt;&lt;Image&gt;&lt;filename val=&quot;C:\Users\Andrew.Blunden\AppData\Local\Temp\CP678084234877Session\CPTrustFolder678084234923\PPTImport678084358929\data\asimages\{58196B4F-C991-4389-B04A-FCA7E3E86BDB}_4.png&quot;/&gt;&lt;left val=&quot;31&quot;/&gt;&lt;top val=&quot;20&quot;/&gt;&lt;width val=&quot;882&quot;/&gt;&lt;height val=&quot;9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43&quot;/&gt;&lt;lineCharCount val=&quot;1&quot;/&gt;&lt;lineCharCount val=&quot;52&quot;/&gt;&lt;lineCharCount val=&quot;37&quot;/&gt;&lt;lineCharCount val=&quot;1&quot;/&gt;&lt;lineCharCount val=&quot;58&quot;/&gt;&lt;lineCharCount val=&quot;53&quot;/&gt;&lt;lineCharCount val=&quot;52&quot;/&gt;&lt;/TableIndex&gt;&lt;/ShapeTextInfo&gt;"/>
  <p:tag name="HTML_SHAPEINFO" val="&lt;ThreeDShapeInfo&gt;&lt;uuid val=&quot;{9A3E12B9-32C2-411F-93FE-08C59C2CB71D}&quot;/&gt;&lt;isInvalidForFieldText val=&quot;0&quot;/&gt;&lt;Image&gt;&lt;filename val=&quot;C:\Users\Andrew.Blunden\AppData\Local\Temp\CP678084234877Session\CPTrustFolder678084234923\PPTImport678084358929\data\asimages\{9A3E12B9-32C2-411F-93FE-08C59C2CB71D}_4.png&quot;/&gt;&lt;left val=&quot;39&quot;/&gt;&lt;top val=&quot;130&quot;/&gt;&lt;width val=&quot;874&quot;/&gt;&lt;height val=&quot;514&quot;/&gt;&lt;hasText val=&quot;1&quot;/&gt;&lt;/Image&gt;&lt;/ThreeDShapeInfo&gt;"/>
</p:tagLst>
</file>

<file path=ppt/theme/theme1.xml><?xml version="1.0" encoding="utf-8"?>
<a:theme xmlns:a="http://schemas.openxmlformats.org/drawingml/2006/main" name="Office Theme">
  <a:themeElements>
    <a:clrScheme name="NHVR">
      <a:dk1>
        <a:sysClr val="windowText" lastClr="000000"/>
      </a:dk1>
      <a:lt1>
        <a:sysClr val="window" lastClr="FFFFFF"/>
      </a:lt1>
      <a:dk2>
        <a:srgbClr val="0F2D52"/>
      </a:dk2>
      <a:lt2>
        <a:srgbClr val="43849D"/>
      </a:lt2>
      <a:accent1>
        <a:srgbClr val="4A9B98"/>
      </a:accent1>
      <a:accent2>
        <a:srgbClr val="67A7CC"/>
      </a:accent2>
      <a:accent3>
        <a:srgbClr val="262626"/>
      </a:accent3>
      <a:accent4>
        <a:srgbClr val="B4C4D1"/>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8631A83A1D9D4488FC27E88232CD45" ma:contentTypeVersion="5" ma:contentTypeDescription="Create a new document." ma:contentTypeScope="" ma:versionID="bcc3b0ea89f3407363a7d934638cf4c1">
  <xsd:schema xmlns:xsd="http://www.w3.org/2001/XMLSchema" xmlns:xs="http://www.w3.org/2001/XMLSchema" xmlns:p="http://schemas.microsoft.com/office/2006/metadata/properties" xmlns:ns2="dba49c68-f22a-4693-9ff1-9b2769048b60" xmlns:ns3="8663bc20-0f28-4f06-8839-041663ed56be" targetNamespace="http://schemas.microsoft.com/office/2006/metadata/properties" ma:root="true" ma:fieldsID="5c19a521f95bab3b481cfb5d4f689eaa" ns2:_="" ns3:_="">
    <xsd:import namespace="dba49c68-f22a-4693-9ff1-9b2769048b60"/>
    <xsd:import namespace="8663bc20-0f28-4f06-8839-041663ed56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a49c68-f22a-4693-9ff1-9b2769048b6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63bc20-0f28-4f06-8839-041663ed56b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CDA162-FD5A-4551-AFDA-B45A451BC10B}">
  <ds:schemaRefs>
    <ds:schemaRef ds:uri="http://purl.org/dc/terms/"/>
    <ds:schemaRef ds:uri="http://purl.org/dc/elements/1.1/"/>
    <ds:schemaRef ds:uri="dba49c68-f22a-4693-9ff1-9b2769048b60"/>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8663bc20-0f28-4f06-8839-041663ed56be"/>
  </ds:schemaRefs>
</ds:datastoreItem>
</file>

<file path=customXml/itemProps2.xml><?xml version="1.0" encoding="utf-8"?>
<ds:datastoreItem xmlns:ds="http://schemas.openxmlformats.org/officeDocument/2006/customXml" ds:itemID="{F1D17BBA-572C-42D3-B69E-3C756FF8D287}">
  <ds:schemaRefs>
    <ds:schemaRef ds:uri="http://schemas.microsoft.com/sharepoint/v3/contenttype/forms"/>
  </ds:schemaRefs>
</ds:datastoreItem>
</file>

<file path=customXml/itemProps3.xml><?xml version="1.0" encoding="utf-8"?>
<ds:datastoreItem xmlns:ds="http://schemas.openxmlformats.org/officeDocument/2006/customXml" ds:itemID="{3342BC2C-DDDF-464F-9D0F-FAC4550A9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a49c68-f22a-4693-9ff1-9b2769048b60"/>
    <ds:schemaRef ds:uri="8663bc20-0f28-4f06-8839-041663ed5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2524</TotalTime>
  <Words>1114</Words>
  <Application>Microsoft Office PowerPoint</Application>
  <PresentationFormat>On-screen Show (4:3)</PresentationFormat>
  <Paragraphs>128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NHVR Portal Advanced Training</vt:lpstr>
      <vt:lpstr>Purpose of this Training</vt:lpstr>
      <vt:lpstr>Pre-requisites</vt:lpstr>
      <vt:lpstr>Learning Outcomes</vt:lpstr>
      <vt:lpstr>Tables and Reporting Solution Overview</vt:lpstr>
      <vt:lpstr>Part 1| Solution Overview</vt:lpstr>
      <vt:lpstr>Part 1| Solution Overview</vt:lpstr>
      <vt:lpstr>PowerPoint Presentation</vt:lpstr>
      <vt:lpstr>Part 1| Solution Overview</vt:lpstr>
      <vt:lpstr>Part 1| Solution Overview</vt:lpstr>
    </vt:vector>
  </TitlesOfParts>
  <Company>National Heavy Vehicle Regulator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Crane</dc:creator>
  <cp:lastModifiedBy>Linda MacDonald</cp:lastModifiedBy>
  <cp:revision>185</cp:revision>
  <dcterms:created xsi:type="dcterms:W3CDTF">2017-07-17T06:48:46Z</dcterms:created>
  <dcterms:modified xsi:type="dcterms:W3CDTF">2017-12-21T03:47:30Z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0x0101009B8631A83A1D9D4488FC27E88232CD45</vt:lpwstr>
  </property>
</Properties>
</file>