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83" r:id="rId5"/>
    <p:sldId id="315" r:id="rId6"/>
    <p:sldId id="282" r:id="rId7"/>
    <p:sldId id="314" r:id="rId8"/>
    <p:sldId id="294" r:id="rId9"/>
    <p:sldId id="310" r:id="rId10"/>
    <p:sldId id="292" r:id="rId11"/>
    <p:sldId id="28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a" initials="J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1DAF8E"/>
    <a:srgbClr val="0F2D52"/>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80" autoAdjust="0"/>
  </p:normalViewPr>
  <p:slideViewPr>
    <p:cSldViewPr>
      <p:cViewPr>
        <p:scale>
          <a:sx n="66" d="100"/>
          <a:sy n="66" d="100"/>
        </p:scale>
        <p:origin x="-2934" y="-145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F2576-31A4-4CE7-832F-736A0995F6FB}" type="datetimeFigureOut">
              <a:rPr lang="en-AU" smtClean="0"/>
              <a:t>21/12/2017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3F69B-E48F-4D9B-8D5F-80ADDB932233}" type="slidenum">
              <a:rPr lang="en-AU" smtClean="0"/>
              <a:t>‹#›</a:t>
            </a:fld>
            <a:endParaRPr lang="en-AU"/>
          </a:p>
        </p:txBody>
      </p:sp>
    </p:spTree>
    <p:extLst>
      <p:ext uri="{BB962C8B-B14F-4D97-AF65-F5344CB8AC3E}">
        <p14:creationId xmlns:p14="http://schemas.microsoft.com/office/powerpoint/2010/main" val="75428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slideMaster" Target="../slideMasters/slideMaster1.xml"/><Relationship Id="rId4" Type="http://schemas.openxmlformats.org/officeDocument/2006/relationships/tags" Target="../tags/tag22.xml"/><Relationship Id="rId9" Type="http://schemas.openxmlformats.org/officeDocument/2006/relationships/tags" Target="../tags/tag2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jpeg"/><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custDataLst>
              <p:tags r:id="rId1"/>
            </p:custDataLst>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custDataLst>
              <p:tags r:id="rId2"/>
            </p:custDataLst>
          </p:nvPr>
        </p:nvSpPr>
        <p:spPr>
          <a:xfrm>
            <a:off x="755575" y="3573016"/>
            <a:ext cx="4215238"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21942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63511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custDataLst>
              <p:tags r:id="rId1"/>
            </p:custDataLst>
          </p:nvPr>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custDataLst>
              <p:tags r:id="rId2"/>
            </p:custDataLst>
          </p:nvPr>
        </p:nvSpPr>
        <p:spPr>
          <a:xfrm>
            <a:off x="457200" y="260648"/>
            <a:ext cx="8229600" cy="1143000"/>
          </a:xfrm>
          <a:prstGeom prst="rect">
            <a:avLst/>
          </a:prstGeom>
        </p:spPr>
        <p:txBody>
          <a:bodyPr/>
          <a:lstStyle>
            <a:lvl1pPr>
              <a:defRPr sz="3200" b="1"/>
            </a:lvl1pPr>
          </a:lstStyle>
          <a:p>
            <a:r>
              <a:rPr lang="en-US" dirty="0"/>
              <a:t>Click to edit Master title style</a:t>
            </a:r>
            <a:endParaRPr lang="en-AU" dirty="0"/>
          </a:p>
        </p:txBody>
      </p:sp>
      <p:sp>
        <p:nvSpPr>
          <p:cNvPr id="3" name="Text Placeholder 2"/>
          <p:cNvSpPr>
            <a:spLocks noGrp="1"/>
          </p:cNvSpPr>
          <p:nvPr>
            <p:ph type="body" idx="1"/>
            <p:custDataLst>
              <p:tags r:id="rId3"/>
            </p:custDataLst>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custDataLst>
              <p:tags r:id="rId4"/>
            </p:custDataLst>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custDataLst>
              <p:tags r:id="rId5"/>
            </p:custDataLst>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custDataLst>
              <p:tags r:id="rId6"/>
            </p:custDataLst>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custDataLst>
              <p:tags r:id="rId7"/>
            </p:custDataLst>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8" name="Footer Placeholder 7"/>
          <p:cNvSpPr>
            <a:spLocks noGrp="1"/>
          </p:cNvSpPr>
          <p:nvPr>
            <p:ph type="ftr" sz="quarter" idx="11"/>
            <p:custDataLst>
              <p:tags r:id="rId8"/>
            </p:custDataLst>
          </p:nvPr>
        </p:nvSpPr>
        <p:spPr>
          <a:xfrm>
            <a:off x="3124200" y="6356352"/>
            <a:ext cx="2895600" cy="365125"/>
          </a:xfrm>
          <a:prstGeom prst="rect">
            <a:avLst/>
          </a:prstGeom>
        </p:spPr>
        <p:txBody>
          <a:bodyPr/>
          <a:lstStyle/>
          <a:p>
            <a:endParaRPr lang="en-AU"/>
          </a:p>
        </p:txBody>
      </p:sp>
      <p:sp>
        <p:nvSpPr>
          <p:cNvPr id="9" name="Slide Number Placeholder 8"/>
          <p:cNvSpPr>
            <a:spLocks noGrp="1"/>
          </p:cNvSpPr>
          <p:nvPr>
            <p:ph type="sldNum" sz="quarter" idx="12"/>
            <p:custDataLst>
              <p:tags r:id="rId9"/>
            </p:custDataLst>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60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1143000"/>
          </a:xfrm>
          <a:prstGeom prst="rect">
            <a:avLst/>
          </a:prstGeom>
        </p:spPr>
        <p:txBody>
          <a:bodyPr/>
          <a:lstStyle>
            <a:lvl1pPr>
              <a:defRPr sz="3200" b="1"/>
            </a:lvl1pPr>
          </a:lstStyle>
          <a:p>
            <a:r>
              <a:rPr lang="en-US"/>
              <a:t>Click to edit Master title style</a:t>
            </a:r>
            <a:endParaRPr lang="en-AU"/>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262406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3" name="Footer Placeholder 2"/>
          <p:cNvSpPr>
            <a:spLocks noGrp="1"/>
          </p:cNvSpPr>
          <p:nvPr>
            <p:ph type="ftr" sz="quarter" idx="11"/>
            <p:custDataLst>
              <p:tags r:id="rId2"/>
            </p:custDataLst>
          </p:nvPr>
        </p:nvSpPr>
        <p:spPr>
          <a:xfrm>
            <a:off x="3124200" y="6356352"/>
            <a:ext cx="2895600" cy="365125"/>
          </a:xfrm>
          <a:prstGeom prst="rect">
            <a:avLst/>
          </a:prstGeom>
        </p:spPr>
        <p:txBody>
          <a:bodyPr/>
          <a:lstStyle/>
          <a:p>
            <a:endParaRPr lang="en-AU"/>
          </a:p>
        </p:txBody>
      </p:sp>
      <p:sp>
        <p:nvSpPr>
          <p:cNvPr id="4" name="Slide Number Placeholder 3"/>
          <p:cNvSpPr>
            <a:spLocks noGrp="1"/>
          </p:cNvSpPr>
          <p:nvPr>
            <p:ph type="sldNum" sz="quarter" idx="12"/>
            <p:custDataLst>
              <p:tags r:id="rId3"/>
            </p:custDataLst>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90063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2635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195034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93916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9962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custDataLst>
              <p:tags r:id="rId1"/>
            </p:custDataLst>
          </p:nvPr>
        </p:nvSpPr>
        <p:spPr>
          <a:xfrm>
            <a:off x="755576" y="4077072"/>
            <a:ext cx="2663825" cy="647700"/>
          </a:xfrm>
          <a:prstGeom prst="rect">
            <a:avLst/>
          </a:prstGeom>
        </p:spPr>
        <p:txBody>
          <a:bodyPr/>
          <a:lstStyle>
            <a:lvl1pPr marL="0" indent="0" algn="l">
              <a:buNone/>
              <a:defRPr sz="1800">
                <a:solidFill>
                  <a:srgbClr val="0F2D52"/>
                </a:solidFill>
              </a:defRPr>
            </a:lvl1pPr>
          </a:lstStyle>
          <a:p>
            <a:pPr lvl="0"/>
            <a:r>
              <a:rPr lang="en-US" dirty="0"/>
              <a:t>Add Date</a:t>
            </a:r>
            <a:endParaRPr lang="en-AU" dirty="0"/>
          </a:p>
        </p:txBody>
      </p:sp>
      <p:sp>
        <p:nvSpPr>
          <p:cNvPr id="7" name="Title 1"/>
          <p:cNvSpPr>
            <a:spLocks noGrp="1"/>
          </p:cNvSpPr>
          <p:nvPr>
            <p:ph type="title"/>
            <p:custDataLst>
              <p:tags r:id="rId2"/>
            </p:custDataLst>
          </p:nvPr>
        </p:nvSpPr>
        <p:spPr>
          <a:xfrm>
            <a:off x="755576" y="3573016"/>
            <a:ext cx="3456384" cy="576064"/>
          </a:xfrm>
          <a:prstGeom prst="rect">
            <a:avLst/>
          </a:prstGeom>
        </p:spPr>
        <p:txBody>
          <a:bodyPr/>
          <a:lstStyle>
            <a:lvl1pPr algn="l">
              <a:defRPr sz="2800" b="1">
                <a:solidFill>
                  <a:srgbClr val="0F2D52"/>
                </a:solidFill>
              </a:defRPr>
            </a:lvl1pPr>
          </a:lstStyle>
          <a:p>
            <a:r>
              <a:rPr lang="en-US"/>
              <a:t>Click to edit Master title style</a:t>
            </a:r>
            <a:endParaRPr lang="en-AU"/>
          </a:p>
        </p:txBody>
      </p:sp>
    </p:spTree>
    <p:extLst>
      <p:ext uri="{BB962C8B-B14F-4D97-AF65-F5344CB8AC3E}">
        <p14:creationId xmlns:p14="http://schemas.microsoft.com/office/powerpoint/2010/main" val="175491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sz="quarter" idx="11" hasCustomPrompt="1"/>
            <p:custDataLst>
              <p:tags r:id="rId1"/>
            </p:custDataLst>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2" name="Title 1"/>
          <p:cNvSpPr>
            <a:spLocks noGrp="1"/>
          </p:cNvSpPr>
          <p:nvPr>
            <p:ph type="title"/>
            <p:custDataLst>
              <p:tags r:id="rId2"/>
            </p:custDataLst>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96731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custDataLst>
              <p:tags r:id="rId1"/>
            </p:custDataLst>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custDataLst>
              <p:tags r:id="rId2"/>
            </p:custDataLst>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93399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custDataLst>
              <p:tags r:id="rId1"/>
            </p:custDataLst>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custDataLst>
              <p:tags r:id="rId2"/>
            </p:custDataLst>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3970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6084169" y="6237312"/>
            <a:ext cx="2663825" cy="647700"/>
          </a:xfrm>
          <a:prstGeom prst="rect">
            <a:avLst/>
          </a:prstGeom>
        </p:spPr>
        <p:txBody>
          <a:bodyPr/>
          <a:lstStyle>
            <a:lvl1pPr marL="0" indent="0" algn="r">
              <a:buNone/>
              <a:defRPr sz="1800">
                <a:solidFill>
                  <a:srgbClr val="0F2D52"/>
                </a:solidFill>
              </a:defRPr>
            </a:lvl1pPr>
          </a:lstStyle>
          <a:p>
            <a:pPr lvl="0"/>
            <a:r>
              <a:rPr lang="en-US" dirty="0"/>
              <a:t>Add Date</a:t>
            </a:r>
            <a:endParaRPr lang="en-AU" dirty="0"/>
          </a:p>
        </p:txBody>
      </p:sp>
      <p:sp>
        <p:nvSpPr>
          <p:cNvPr id="2" name="Title 1"/>
          <p:cNvSpPr>
            <a:spLocks noGrp="1"/>
          </p:cNvSpPr>
          <p:nvPr>
            <p:ph type="title"/>
          </p:nvPr>
        </p:nvSpPr>
        <p:spPr>
          <a:xfrm>
            <a:off x="539552" y="5814392"/>
            <a:ext cx="8229600" cy="494928"/>
          </a:xfrm>
          <a:prstGeom prst="rect">
            <a:avLst/>
          </a:prstGeom>
        </p:spPr>
        <p:txBody>
          <a:bodyPr/>
          <a:lstStyle>
            <a:lvl1pPr algn="r">
              <a:defRPr sz="2800">
                <a:solidFill>
                  <a:srgbClr val="0F2D52"/>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0381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custDataLst>
              <p:tags r:id="rId1"/>
            </p:custDataLst>
          </p:nvPr>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custDataLst>
              <p:tags r:id="rId2"/>
            </p:custDataLst>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3" name="Content Placeholder 2"/>
          <p:cNvSpPr>
            <a:spLocks noGrp="1"/>
          </p:cNvSpPr>
          <p:nvPr>
            <p:ph idx="1"/>
            <p:custDataLst>
              <p:tags r:id="rId3"/>
            </p:custDataLst>
          </p:nvPr>
        </p:nvSpPr>
        <p:spPr>
          <a:xfrm>
            <a:off x="457200" y="1268760"/>
            <a:ext cx="8229600" cy="4857403"/>
          </a:xfrm>
          <a:prstGeom prst="rect">
            <a:avLst/>
          </a:prstGeom>
        </p:spPr>
        <p:txBody>
          <a:bodyPr/>
          <a:lstStyle>
            <a:lvl1pPr marL="0" indent="0">
              <a:buNone/>
              <a:defRPr sz="28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3"/>
          <p:cNvSpPr>
            <a:spLocks noGrp="1"/>
          </p:cNvSpPr>
          <p:nvPr>
            <p:ph type="dt" sz="half" idx="10"/>
            <p:custDataLst>
              <p:tags r:id="rId4"/>
            </p:custDataLst>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21/12/2017</a:t>
            </a:fld>
            <a:endParaRPr lang="en-AU"/>
          </a:p>
        </p:txBody>
      </p:sp>
    </p:spTree>
    <p:extLst>
      <p:ext uri="{BB962C8B-B14F-4D97-AF65-F5344CB8AC3E}">
        <p14:creationId xmlns:p14="http://schemas.microsoft.com/office/powerpoint/2010/main" val="74117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custDataLst>
              <p:tags r:id="rId1"/>
            </p:custDataLst>
          </p:nvPr>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custDataLst>
              <p:tags r:id="rId2"/>
            </p:custDataLst>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3" name="Content Placeholder 2"/>
          <p:cNvSpPr>
            <a:spLocks noGrp="1"/>
          </p:cNvSpPr>
          <p:nvPr>
            <p:ph idx="1"/>
            <p:custDataLst>
              <p:tags r:id="rId3"/>
            </p:custDataLst>
          </p:nvPr>
        </p:nvSpPr>
        <p:spPr>
          <a:xfrm>
            <a:off x="457200" y="1268760"/>
            <a:ext cx="8229600" cy="4857403"/>
          </a:xfrm>
          <a:prstGeom prst="rect">
            <a:avLst/>
          </a:prstGeom>
        </p:spPr>
        <p:txBody>
          <a:bodyPr/>
          <a:lstStyle>
            <a:lvl1pPr marL="0" indent="0">
              <a:buNone/>
              <a:defRPr sz="28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custDataLst>
              <p:tags r:id="rId4"/>
            </p:custDataLst>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21/12/2017</a:t>
            </a:fld>
            <a:endParaRPr lang="en-AU"/>
          </a:p>
        </p:txBody>
      </p:sp>
    </p:spTree>
    <p:extLst>
      <p:ext uri="{BB962C8B-B14F-4D97-AF65-F5344CB8AC3E}">
        <p14:creationId xmlns:p14="http://schemas.microsoft.com/office/powerpoint/2010/main" val="125732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sz="half" idx="1"/>
          </p:nvPr>
        </p:nvSpPr>
        <p:spPr>
          <a:xfrm>
            <a:off x="457200" y="1268760"/>
            <a:ext cx="4038600" cy="4857403"/>
          </a:xfrm>
          <a:prstGeom prst="rect">
            <a:avLst/>
          </a:prstGeom>
        </p:spPr>
        <p:txBody>
          <a:bodyPr/>
          <a:lstStyle>
            <a:lvl1pPr marL="0" indent="0">
              <a:buNone/>
              <a:defRPr sz="2400">
                <a:solidFill>
                  <a:srgbClr val="333333"/>
                </a:solidFill>
                <a:latin typeface="+mn-lt"/>
              </a:defRPr>
            </a:lvl1pPr>
            <a:lvl2pPr>
              <a:defRPr sz="2400">
                <a:solidFill>
                  <a:srgbClr val="333333"/>
                </a:solidFill>
                <a:latin typeface="+mn-lt"/>
              </a:defRPr>
            </a:lvl2pPr>
            <a:lvl3pPr>
              <a:defRPr sz="2000">
                <a:solidFill>
                  <a:srgbClr val="333333"/>
                </a:solidFill>
                <a:latin typeface="+mn-lt"/>
              </a:defRPr>
            </a:lvl3pPr>
            <a:lvl4pPr>
              <a:defRPr sz="1800">
                <a:solidFill>
                  <a:srgbClr val="333333"/>
                </a:solidFill>
                <a:latin typeface="+mn-lt"/>
              </a:defRPr>
            </a:lvl4pPr>
            <a:lvl5pPr>
              <a:defRPr sz="1800">
                <a:solidFill>
                  <a:srgbClr val="333333"/>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268760"/>
            <a:ext cx="4038600" cy="4857403"/>
          </a:xfrm>
          <a:prstGeom prst="rect">
            <a:avLst/>
          </a:prstGeom>
        </p:spPr>
        <p:txBody>
          <a:bodyPr/>
          <a:lstStyle>
            <a:lvl1pPr marL="0" indent="0">
              <a:buNone/>
              <a:defRPr sz="2400">
                <a:solidFill>
                  <a:srgbClr val="333333"/>
                </a:solidFill>
                <a:latin typeface="+mn-lt"/>
              </a:defRPr>
            </a:lvl1pPr>
            <a:lvl2pPr>
              <a:defRPr sz="2400">
                <a:solidFill>
                  <a:srgbClr val="333333"/>
                </a:solidFill>
                <a:latin typeface="+mn-lt"/>
              </a:defRPr>
            </a:lvl2pPr>
            <a:lvl3pPr>
              <a:defRPr sz="2000">
                <a:solidFill>
                  <a:srgbClr val="333333"/>
                </a:solidFill>
                <a:latin typeface="+mn-lt"/>
              </a:defRPr>
            </a:lvl3pPr>
            <a:lvl4pPr>
              <a:defRPr sz="1800">
                <a:solidFill>
                  <a:srgbClr val="333333"/>
                </a:solidFill>
                <a:latin typeface="+mn-lt"/>
              </a:defRPr>
            </a:lvl4pPr>
            <a:lvl5pPr>
              <a:defRPr sz="1800">
                <a:solidFill>
                  <a:srgbClr val="333333"/>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9"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21/12/2017</a:t>
            </a:fld>
            <a:endParaRPr lang="en-AU"/>
          </a:p>
        </p:txBody>
      </p:sp>
    </p:spTree>
    <p:extLst>
      <p:ext uri="{BB962C8B-B14F-4D97-AF65-F5344CB8AC3E}">
        <p14:creationId xmlns:p14="http://schemas.microsoft.com/office/powerpoint/2010/main" val="148164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4694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2" r:id="rId4"/>
    <p:sldLayoutId id="2147483663" r:id="rId5"/>
    <p:sldLayoutId id="2147483664" r:id="rId6"/>
    <p:sldLayoutId id="2147483650" r:id="rId7"/>
    <p:sldLayoutId id="2147483661" r:id="rId8"/>
    <p:sldLayoutId id="2147483652" r:id="rId9"/>
    <p:sldLayoutId id="2147483651"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11.xml"/><Relationship Id="rId5" Type="http://schemas.openxmlformats.org/officeDocument/2006/relationships/tags" Target="../tags/tag37.xml"/><Relationship Id="rId4"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9.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1.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5.xml"/><Relationship Id="rId1" Type="http://schemas.openxmlformats.org/officeDocument/2006/relationships/tags" Target="../tags/tag4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9.xml"/><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a:xfrm>
            <a:off x="755576" y="4509120"/>
            <a:ext cx="2663825" cy="1800200"/>
          </a:xfrm>
        </p:spPr>
        <p:txBody>
          <a:bodyPr/>
          <a:lstStyle/>
          <a:p>
            <a:r>
              <a:rPr lang="en-AU" b="1" smtClean="0"/>
              <a:t>Advance Unit – </a:t>
            </a:r>
            <a:r>
              <a:rPr lang="en-AU" b="1" i="1" dirty="0"/>
              <a:t>Users and Account Management</a:t>
            </a:r>
            <a:endParaRPr lang="en-AU" i="1" dirty="0"/>
          </a:p>
          <a:p>
            <a:endParaRPr lang="en-US" dirty="0"/>
          </a:p>
          <a:p>
            <a:r>
              <a:rPr lang="en-US" sz="800" dirty="0"/>
              <a:t>Version 1</a:t>
            </a:r>
          </a:p>
          <a:p>
            <a:r>
              <a:rPr lang="en-US" sz="800" dirty="0"/>
              <a:t>27</a:t>
            </a:r>
            <a:r>
              <a:rPr lang="en-US" sz="800" baseline="30000" dirty="0"/>
              <a:t>th</a:t>
            </a:r>
            <a:r>
              <a:rPr lang="en-US" sz="800" dirty="0"/>
              <a:t> October 2017</a:t>
            </a:r>
            <a:endParaRPr lang="en-AU" sz="800" dirty="0"/>
          </a:p>
        </p:txBody>
      </p:sp>
      <p:sp>
        <p:nvSpPr>
          <p:cNvPr id="3" name="Title 2"/>
          <p:cNvSpPr>
            <a:spLocks noGrp="1"/>
          </p:cNvSpPr>
          <p:nvPr>
            <p:ph type="title"/>
            <p:custDataLst>
              <p:tags r:id="rId2"/>
            </p:custDataLst>
          </p:nvPr>
        </p:nvSpPr>
        <p:spPr>
          <a:xfrm>
            <a:off x="755576" y="3573016"/>
            <a:ext cx="3960440" cy="576064"/>
          </a:xfrm>
        </p:spPr>
        <p:txBody>
          <a:bodyPr/>
          <a:lstStyle/>
          <a:p>
            <a:r>
              <a:rPr lang="en-AU" dirty="0"/>
              <a:t>NHVR Portal </a:t>
            </a:r>
            <a:r>
              <a:rPr lang="en-AU" dirty="0" smtClean="0"/>
              <a:t>Training</a:t>
            </a:r>
            <a:endParaRPr lang="en-AU" dirty="0"/>
          </a:p>
        </p:txBody>
      </p:sp>
    </p:spTree>
    <p:extLst>
      <p:ext uri="{BB962C8B-B14F-4D97-AF65-F5344CB8AC3E}">
        <p14:creationId xmlns:p14="http://schemas.microsoft.com/office/powerpoint/2010/main" val="2417361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60648"/>
            <a:ext cx="8229600" cy="1143000"/>
          </a:xfrm>
        </p:spPr>
        <p:txBody>
          <a:bodyPr/>
          <a:lstStyle/>
          <a:p>
            <a:pPr algn="l"/>
            <a:r>
              <a:rPr lang="en-AU" dirty="0"/>
              <a:t>Purpose of this Training</a:t>
            </a:r>
          </a:p>
        </p:txBody>
      </p:sp>
      <p:sp>
        <p:nvSpPr>
          <p:cNvPr id="4" name="Text Placeholder 3"/>
          <p:cNvSpPr>
            <a:spLocks noGrp="1"/>
          </p:cNvSpPr>
          <p:nvPr>
            <p:ph type="body" idx="1"/>
            <p:custDataLst>
              <p:tags r:id="rId2"/>
            </p:custDataLst>
          </p:nvPr>
        </p:nvSpPr>
        <p:spPr>
          <a:xfrm>
            <a:off x="457200" y="1535113"/>
            <a:ext cx="4040188" cy="639762"/>
          </a:xfrm>
          <a:prstGeom prst="rect">
            <a:avLst/>
          </a:prstGeom>
          <a:solidFill>
            <a:schemeClr val="accent6">
              <a:lumMod val="85000"/>
            </a:schemeClr>
          </a:solidFill>
          <a:ln>
            <a:solidFill>
              <a:schemeClr val="accent6">
                <a:lumMod val="85000"/>
              </a:schemeClr>
            </a:solidFill>
          </a:ln>
        </p:spPr>
        <p:txBody>
          <a:bodyPr anchor="ctr"/>
          <a:lstStyle/>
          <a:p>
            <a:pPr algn="ctr"/>
            <a:r>
              <a:rPr lang="en-AU" dirty="0"/>
              <a:t>Training Purpose</a:t>
            </a:r>
          </a:p>
        </p:txBody>
      </p:sp>
      <p:sp>
        <p:nvSpPr>
          <p:cNvPr id="5" name="Content Placeholder 4"/>
          <p:cNvSpPr>
            <a:spLocks noGrp="1"/>
          </p:cNvSpPr>
          <p:nvPr>
            <p:ph sz="half" idx="2"/>
            <p:custDataLst>
              <p:tags r:id="rId3"/>
            </p:custDataLst>
          </p:nvPr>
        </p:nvSpPr>
        <p:spPr>
          <a:xfrm>
            <a:off x="457200" y="2174875"/>
            <a:ext cx="4040188" cy="3990429"/>
          </a:xfrm>
          <a:prstGeom prst="rect">
            <a:avLst/>
          </a:prstGeom>
          <a:ln>
            <a:solidFill>
              <a:schemeClr val="accent6">
                <a:lumMod val="85000"/>
              </a:schemeClr>
            </a:solidFill>
          </a:ln>
        </p:spPr>
        <p:txBody>
          <a:bodyPr/>
          <a:lstStyle/>
          <a:p>
            <a:pPr marL="0" indent="0" algn="ctr">
              <a:buNone/>
            </a:pPr>
            <a:r>
              <a:rPr lang="en-AU" dirty="0"/>
              <a:t>To provide you with an </a:t>
            </a:r>
            <a:r>
              <a:rPr lang="en-AU" b="1" dirty="0"/>
              <a:t>understanding</a:t>
            </a:r>
            <a:r>
              <a:rPr lang="en-AU" dirty="0"/>
              <a:t> of the User and Account Management functions within the NHVR Portal.</a:t>
            </a:r>
          </a:p>
          <a:p>
            <a:pPr marL="0" indent="0" algn="ctr">
              <a:buNone/>
            </a:pPr>
            <a:endParaRPr lang="en-AU" dirty="0"/>
          </a:p>
          <a:p>
            <a:pPr marL="0" indent="0" algn="ctr">
              <a:buNone/>
            </a:pPr>
            <a:r>
              <a:rPr lang="en-AU" dirty="0"/>
              <a:t>Also provide an opportunity to see how the functionality works through key examples. </a:t>
            </a:r>
          </a:p>
        </p:txBody>
      </p:sp>
      <p:sp>
        <p:nvSpPr>
          <p:cNvPr id="6" name="Text Placeholder 5"/>
          <p:cNvSpPr>
            <a:spLocks noGrp="1"/>
          </p:cNvSpPr>
          <p:nvPr>
            <p:ph type="body" sz="quarter" idx="3"/>
            <p:custDataLst>
              <p:tags r:id="rId4"/>
            </p:custDataLst>
          </p:nvPr>
        </p:nvSpPr>
        <p:spPr>
          <a:xfrm>
            <a:off x="4645026" y="1535113"/>
            <a:ext cx="4041775" cy="639762"/>
          </a:xfrm>
          <a:prstGeom prst="rect">
            <a:avLst/>
          </a:prstGeom>
          <a:solidFill>
            <a:schemeClr val="accent6">
              <a:lumMod val="85000"/>
            </a:schemeClr>
          </a:solidFill>
          <a:ln>
            <a:solidFill>
              <a:schemeClr val="accent6">
                <a:lumMod val="85000"/>
              </a:schemeClr>
            </a:solidFill>
          </a:ln>
        </p:spPr>
        <p:txBody>
          <a:bodyPr anchor="ctr"/>
          <a:lstStyle/>
          <a:p>
            <a:pPr algn="ctr"/>
            <a:r>
              <a:rPr lang="en-AU" dirty="0"/>
              <a:t>Module Outline</a:t>
            </a:r>
          </a:p>
        </p:txBody>
      </p:sp>
      <p:sp>
        <p:nvSpPr>
          <p:cNvPr id="7" name="Content Placeholder 6"/>
          <p:cNvSpPr>
            <a:spLocks noGrp="1"/>
          </p:cNvSpPr>
          <p:nvPr>
            <p:ph sz="quarter" idx="4"/>
            <p:custDataLst>
              <p:tags r:id="rId5"/>
            </p:custDataLst>
          </p:nvPr>
        </p:nvSpPr>
        <p:spPr>
          <a:xfrm>
            <a:off x="4645026" y="2174875"/>
            <a:ext cx="4041775" cy="3990429"/>
          </a:xfrm>
          <a:prstGeom prst="rect">
            <a:avLst/>
          </a:prstGeom>
          <a:ln>
            <a:solidFill>
              <a:schemeClr val="accent6">
                <a:lumMod val="85000"/>
              </a:schemeClr>
            </a:solidFill>
          </a:ln>
        </p:spPr>
        <p:txBody>
          <a:bodyPr/>
          <a:lstStyle/>
          <a:p>
            <a:r>
              <a:rPr lang="en-AU" sz="2000" dirty="0"/>
              <a:t>Pre-requisites</a:t>
            </a:r>
          </a:p>
          <a:p>
            <a:r>
              <a:rPr lang="en-AU" sz="2000" dirty="0"/>
              <a:t>Overview </a:t>
            </a:r>
          </a:p>
          <a:p>
            <a:r>
              <a:rPr lang="en-AU" sz="2000" dirty="0"/>
              <a:t>Examples and Practice</a:t>
            </a:r>
          </a:p>
          <a:p>
            <a:r>
              <a:rPr lang="en-AU" sz="2000" dirty="0"/>
              <a:t>Assessment (as required)</a:t>
            </a:r>
          </a:p>
          <a:p>
            <a:r>
              <a:rPr lang="en-AU" sz="2000" dirty="0"/>
              <a:t>Next Steps</a:t>
            </a:r>
          </a:p>
        </p:txBody>
      </p:sp>
    </p:spTree>
    <p:extLst>
      <p:ext uri="{BB962C8B-B14F-4D97-AF65-F5344CB8AC3E}">
        <p14:creationId xmlns:p14="http://schemas.microsoft.com/office/powerpoint/2010/main" val="210213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78098"/>
          </a:xfrm>
        </p:spPr>
        <p:txBody>
          <a:bodyPr/>
          <a:lstStyle/>
          <a:p>
            <a:r>
              <a:rPr lang="en-AU" dirty="0"/>
              <a:t>Pre-requisites</a:t>
            </a:r>
          </a:p>
        </p:txBody>
      </p:sp>
      <p:sp>
        <p:nvSpPr>
          <p:cNvPr id="3" name="Content Placeholder 2"/>
          <p:cNvSpPr>
            <a:spLocks noGrp="1"/>
          </p:cNvSpPr>
          <p:nvPr>
            <p:ph idx="1"/>
            <p:custDataLst>
              <p:tags r:id="rId2"/>
            </p:custDataLst>
          </p:nvPr>
        </p:nvSpPr>
        <p:spPr>
          <a:xfrm>
            <a:off x="457200" y="1268760"/>
            <a:ext cx="8229600" cy="4857403"/>
          </a:xfrm>
        </p:spPr>
        <p:txBody>
          <a:bodyPr/>
          <a:lstStyle/>
          <a:p>
            <a:pPr marL="285750" indent="-285750">
              <a:buFont typeface="Arial" panose="020B0604020202020204" pitchFamily="34" charset="0"/>
              <a:buChar char="•"/>
            </a:pPr>
            <a:r>
              <a:rPr lang="en-AU" sz="2400" dirty="0"/>
              <a:t>Understand the Access consent request and associated processes from a Road Manager perspective.</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Have an awareness of the </a:t>
            </a:r>
            <a:r>
              <a:rPr lang="en-AU" sz="2400" b="1" i="1" dirty="0"/>
              <a:t>NHVR Portal – Road Manager Module Full Solution</a:t>
            </a:r>
            <a:r>
              <a:rPr lang="en-AU" sz="2400" dirty="0"/>
              <a:t>. (</a:t>
            </a:r>
            <a:r>
              <a:rPr lang="en-AU" sz="2400" dirty="0" err="1"/>
              <a:t>YourSay</a:t>
            </a:r>
            <a:r>
              <a:rPr lang="en-AU" sz="2400" dirty="0"/>
              <a:t> site)</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Have a general understanding and working knowledge of the </a:t>
            </a:r>
            <a:r>
              <a:rPr lang="en-AU" sz="2400" b="1" i="1" dirty="0"/>
              <a:t>Heavy Vehicle National Law (HVNL)</a:t>
            </a:r>
            <a:r>
              <a:rPr lang="en-AU" sz="2400" dirty="0"/>
              <a:t> and the Regulatory process for obtaining a Heavy Vehicle Access Permit.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Completed the NHVR Portal – Road Manager Module Foundation Training.</a:t>
            </a:r>
            <a:endParaRPr lang="en-AU" sz="2400" dirty="0"/>
          </a:p>
        </p:txBody>
      </p:sp>
    </p:spTree>
    <p:extLst>
      <p:ext uri="{BB962C8B-B14F-4D97-AF65-F5344CB8AC3E}">
        <p14:creationId xmlns:p14="http://schemas.microsoft.com/office/powerpoint/2010/main" val="178480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78098"/>
          </a:xfrm>
        </p:spPr>
        <p:txBody>
          <a:bodyPr/>
          <a:lstStyle/>
          <a:p>
            <a:r>
              <a:rPr lang="en-AU" dirty="0"/>
              <a:t>Learning Outcomes</a:t>
            </a:r>
          </a:p>
        </p:txBody>
      </p:sp>
      <p:sp>
        <p:nvSpPr>
          <p:cNvPr id="3" name="Content Placeholder 2"/>
          <p:cNvSpPr>
            <a:spLocks noGrp="1"/>
          </p:cNvSpPr>
          <p:nvPr>
            <p:ph idx="1"/>
            <p:custDataLst>
              <p:tags r:id="rId2"/>
            </p:custDataLst>
          </p:nvPr>
        </p:nvSpPr>
        <p:spPr>
          <a:xfrm>
            <a:off x="457200" y="1268760"/>
            <a:ext cx="8229600" cy="4857403"/>
          </a:xfrm>
        </p:spPr>
        <p:txBody>
          <a:bodyPr/>
          <a:lstStyle/>
          <a:p>
            <a:r>
              <a:rPr lang="en-US" sz="1800" dirty="0"/>
              <a:t>At the end of this session participants will be able to:</a:t>
            </a:r>
          </a:p>
          <a:p>
            <a:pPr lvl="0"/>
            <a:endParaRPr lang="en-AU" sz="1800" dirty="0"/>
          </a:p>
          <a:p>
            <a:pPr marL="342900" lvl="0" indent="-342900">
              <a:buFont typeface="Arial" panose="020B0604020202020204" pitchFamily="34" charset="0"/>
              <a:buChar char="•"/>
            </a:pPr>
            <a:r>
              <a:rPr lang="en-US" sz="1800" dirty="0"/>
              <a:t>Describe the different account types</a:t>
            </a:r>
          </a:p>
          <a:p>
            <a:pPr lvl="0"/>
            <a:endParaRPr lang="en-AU" sz="1800" dirty="0"/>
          </a:p>
          <a:p>
            <a:pPr marL="342900" lvl="0" indent="-342900">
              <a:buFont typeface="Arial" panose="020B0604020202020204" pitchFamily="34" charset="0"/>
              <a:buChar char="•"/>
            </a:pPr>
            <a:r>
              <a:rPr lang="en-US" sz="1800" dirty="0"/>
              <a:t>Set the primary contact and ‘copy to’ emails</a:t>
            </a:r>
          </a:p>
          <a:p>
            <a:pPr marL="342900" lvl="0" indent="-342900">
              <a:buFont typeface="Arial" panose="020B0604020202020204" pitchFamily="34" charset="0"/>
              <a:buChar char="•"/>
            </a:pPr>
            <a:endParaRPr lang="en-US" sz="1800" dirty="0"/>
          </a:p>
          <a:p>
            <a:pPr marL="342900" lvl="0" indent="-342900">
              <a:buFont typeface="Arial" panose="020B0604020202020204" pitchFamily="34" charset="0"/>
              <a:buChar char="•"/>
            </a:pPr>
            <a:r>
              <a:rPr lang="en-US" sz="1800" dirty="0"/>
              <a:t>Disable a users membership from the account</a:t>
            </a:r>
          </a:p>
          <a:p>
            <a:pPr marL="342900" lvl="0" indent="-342900">
              <a:buFont typeface="Arial" panose="020B0604020202020204" pitchFamily="34" charset="0"/>
              <a:buChar char="•"/>
            </a:pPr>
            <a:endParaRPr lang="en-US" sz="1800" dirty="0"/>
          </a:p>
          <a:p>
            <a:pPr marL="342900" lvl="0" indent="-342900">
              <a:buFont typeface="Arial" panose="020B0604020202020204" pitchFamily="34" charset="0"/>
              <a:buChar char="•"/>
            </a:pPr>
            <a:r>
              <a:rPr lang="en-US" sz="1800" dirty="0"/>
              <a:t>Explain the use of the Australian Business Registry in the Portal</a:t>
            </a:r>
          </a:p>
          <a:p>
            <a:pPr marL="342900" lvl="0" indent="-342900">
              <a:buFont typeface="Arial" panose="020B0604020202020204" pitchFamily="34" charset="0"/>
              <a:buChar char="•"/>
            </a:pPr>
            <a:endParaRPr lang="en-AU" sz="1800" dirty="0"/>
          </a:p>
          <a:p>
            <a:pPr marL="342900" lvl="0" indent="-342900">
              <a:buFont typeface="Arial" panose="020B0604020202020204" pitchFamily="34" charset="0"/>
              <a:buChar char="•"/>
            </a:pPr>
            <a:r>
              <a:rPr lang="en-US" sz="1800" dirty="0"/>
              <a:t>Access and search the Help Centre for detailed information</a:t>
            </a:r>
            <a:endParaRPr lang="en-AU" sz="1800" dirty="0"/>
          </a:p>
          <a:p>
            <a:endParaRPr lang="en-AU" sz="2400" dirty="0"/>
          </a:p>
        </p:txBody>
      </p:sp>
    </p:spTree>
    <p:extLst>
      <p:ext uri="{BB962C8B-B14F-4D97-AF65-F5344CB8AC3E}">
        <p14:creationId xmlns:p14="http://schemas.microsoft.com/office/powerpoint/2010/main" val="3217984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55576" y="2894146"/>
            <a:ext cx="4104456" cy="1368152"/>
          </a:xfrm>
        </p:spPr>
        <p:txBody>
          <a:bodyPr/>
          <a:lstStyle/>
          <a:p>
            <a:r>
              <a:rPr lang="en-AU" i="1" dirty="0"/>
              <a:t>Users and Account Management</a:t>
            </a:r>
            <a:br>
              <a:rPr lang="en-AU" i="1" dirty="0"/>
            </a:br>
            <a:r>
              <a:rPr lang="en-AU" dirty="0"/>
              <a:t>Solution Overview</a:t>
            </a:r>
          </a:p>
        </p:txBody>
      </p:sp>
      <p:sp>
        <p:nvSpPr>
          <p:cNvPr id="6" name="Text Placeholder 4"/>
          <p:cNvSpPr>
            <a:spLocks noGrp="1"/>
          </p:cNvSpPr>
          <p:nvPr>
            <p:ph type="body" sz="quarter" idx="11"/>
            <p:custDataLst>
              <p:tags r:id="rId2"/>
            </p:custDataLst>
          </p:nvPr>
        </p:nvSpPr>
        <p:spPr>
          <a:xfrm>
            <a:off x="755576" y="4293468"/>
            <a:ext cx="2663825" cy="647700"/>
          </a:xfrm>
        </p:spPr>
        <p:txBody>
          <a:bodyPr/>
          <a:lstStyle/>
          <a:p>
            <a:r>
              <a:rPr lang="en-AU" dirty="0"/>
              <a:t>Part 1</a:t>
            </a:r>
          </a:p>
        </p:txBody>
      </p:sp>
    </p:spTree>
    <p:extLst>
      <p:ext uri="{BB962C8B-B14F-4D97-AF65-F5344CB8AC3E}">
        <p14:creationId xmlns:p14="http://schemas.microsoft.com/office/powerpoint/2010/main" val="4253819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7504" y="1088740"/>
            <a:ext cx="8784976" cy="5400600"/>
          </a:xfrm>
        </p:spPr>
        <p:txBody>
          <a:bodyPr/>
          <a:lstStyle/>
          <a:p>
            <a:pPr marL="285750" indent="-285750">
              <a:buFont typeface="Arial" panose="020B0604020202020204" pitchFamily="34" charset="0"/>
              <a:buChar char="•"/>
            </a:pPr>
            <a:r>
              <a:rPr lang="en-US" sz="2000" dirty="0"/>
              <a:t>A user:</a:t>
            </a:r>
          </a:p>
          <a:p>
            <a:pPr marL="1028700" lvl="1">
              <a:buFont typeface="Arial" panose="020B0604020202020204" pitchFamily="34" charset="0"/>
              <a:buChar char="•"/>
            </a:pPr>
            <a:r>
              <a:rPr lang="en-US" sz="2000" b="1" dirty="0"/>
              <a:t>Must register </a:t>
            </a:r>
            <a:r>
              <a:rPr lang="en-US" sz="2000" dirty="0"/>
              <a:t>themselves to the Portal.</a:t>
            </a:r>
          </a:p>
          <a:p>
            <a:pPr marL="1028700" lvl="1">
              <a:buFont typeface="Arial" panose="020B0604020202020204" pitchFamily="34" charset="0"/>
              <a:buChar char="•"/>
            </a:pPr>
            <a:endParaRPr lang="en-US" sz="2000" dirty="0"/>
          </a:p>
          <a:p>
            <a:pPr marL="1028700" lvl="1">
              <a:buFont typeface="Arial" panose="020B0604020202020204" pitchFamily="34" charset="0"/>
              <a:buChar char="•"/>
            </a:pPr>
            <a:r>
              <a:rPr lang="en-US" sz="2000" dirty="0"/>
              <a:t>Can be invited without being a registered user but to accept the invitation the person invited must complete their user registration.</a:t>
            </a:r>
          </a:p>
          <a:p>
            <a:pPr marL="1028700" lvl="1">
              <a:buFont typeface="Arial" panose="020B0604020202020204" pitchFamily="34" charset="0"/>
              <a:buChar char="•"/>
            </a:pPr>
            <a:endParaRPr lang="en-US" sz="2000" dirty="0"/>
          </a:p>
          <a:p>
            <a:pPr marL="1028700" lvl="1">
              <a:buFont typeface="Arial" panose="020B0604020202020204" pitchFamily="34" charset="0"/>
              <a:buChar char="•"/>
            </a:pPr>
            <a:r>
              <a:rPr lang="en-US" sz="2000" dirty="0"/>
              <a:t>Can switch off their email notifications; this will switch off all ‘General’ email notifications </a:t>
            </a:r>
            <a:r>
              <a:rPr lang="en-US" sz="2000" i="1" dirty="0"/>
              <a:t>(e.g., task assigned, etc.)</a:t>
            </a:r>
            <a:r>
              <a:rPr lang="en-US" sz="2000" dirty="0"/>
              <a:t> but any ‘Escalation’ email notifications </a:t>
            </a:r>
            <a:r>
              <a:rPr lang="en-US" sz="2000" i="1" dirty="0"/>
              <a:t>(e.g., decision overdue, etc.)</a:t>
            </a:r>
            <a:r>
              <a:rPr lang="en-US" sz="2000" dirty="0"/>
              <a:t> will still be received. </a:t>
            </a:r>
          </a:p>
          <a:p>
            <a:pPr marL="1028700" lvl="1">
              <a:buFont typeface="Arial" panose="020B0604020202020204" pitchFamily="34" charset="0"/>
              <a:buChar char="•"/>
            </a:pPr>
            <a:endParaRPr lang="en-US" sz="2000" dirty="0"/>
          </a:p>
          <a:p>
            <a:pPr marL="1028700" lvl="1">
              <a:buFont typeface="Arial" panose="020B0604020202020204" pitchFamily="34" charset="0"/>
              <a:buChar char="•"/>
            </a:pPr>
            <a:r>
              <a:rPr lang="en-US" sz="2000" dirty="0"/>
              <a:t>Can change the email address they registered with and their password at any point in time within the Portal.</a:t>
            </a:r>
          </a:p>
          <a:p>
            <a:pPr marL="1028700" lvl="1">
              <a:buFont typeface="Arial" panose="020B0604020202020204" pitchFamily="34" charset="0"/>
              <a:buChar char="•"/>
            </a:pPr>
            <a:endParaRPr lang="en-US" sz="2000" dirty="0"/>
          </a:p>
          <a:p>
            <a:pPr marL="1028700" lvl="1">
              <a:buFont typeface="Arial" panose="020B0604020202020204" pitchFamily="34" charset="0"/>
              <a:buChar char="•"/>
            </a:pPr>
            <a:r>
              <a:rPr lang="en-US" sz="2000" dirty="0"/>
              <a:t>Cannot be removed from an account once they have been invited, they can only be de-activated from the account.</a:t>
            </a:r>
          </a:p>
        </p:txBody>
      </p:sp>
      <p:sp>
        <p:nvSpPr>
          <p:cNvPr id="2" name="Title 1"/>
          <p:cNvSpPr>
            <a:spLocks noGrp="1"/>
          </p:cNvSpPr>
          <p:nvPr>
            <p:ph type="title"/>
            <p:custDataLst>
              <p:tags r:id="rId2"/>
            </p:custDataLst>
          </p:nvPr>
        </p:nvSpPr>
        <p:spPr>
          <a:xfrm>
            <a:off x="107504" y="274638"/>
            <a:ext cx="9036496" cy="778098"/>
          </a:xfrm>
        </p:spPr>
        <p:txBody>
          <a:bodyPr>
            <a:normAutofit/>
          </a:bodyPr>
          <a:lstStyle/>
          <a:p>
            <a:r>
              <a:rPr lang="en-AU" b="0" dirty="0"/>
              <a:t>Part 1| </a:t>
            </a:r>
            <a:r>
              <a:rPr lang="en-AU" dirty="0"/>
              <a:t>Solution Overview</a:t>
            </a:r>
          </a:p>
        </p:txBody>
      </p:sp>
    </p:spTree>
    <p:extLst>
      <p:ext uri="{BB962C8B-B14F-4D97-AF65-F5344CB8AC3E}">
        <p14:creationId xmlns:p14="http://schemas.microsoft.com/office/powerpoint/2010/main" val="348444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0E43E0-0BDC-48C6-B148-EB5BE7B61BC2}"/>
              </a:ext>
            </a:extLst>
          </p:cNvPr>
          <p:cNvSpPr>
            <a:spLocks noGrp="1"/>
          </p:cNvSpPr>
          <p:nvPr>
            <p:ph idx="1"/>
            <p:custDataLst>
              <p:tags r:id="rId1"/>
            </p:custDataLst>
          </p:nvPr>
        </p:nvSpPr>
        <p:spPr>
          <a:xfrm>
            <a:off x="395536" y="1196752"/>
            <a:ext cx="8229600" cy="5544616"/>
          </a:xfrm>
        </p:spPr>
        <p:txBody>
          <a:bodyPr/>
          <a:lstStyle/>
          <a:p>
            <a:pPr marL="457200" indent="-457200">
              <a:buFont typeface="Arial" panose="020B0604020202020204" pitchFamily="34" charset="0"/>
              <a:buChar char="•"/>
            </a:pPr>
            <a:r>
              <a:rPr lang="en-US" sz="1900" dirty="0"/>
              <a:t>There are three account types:</a:t>
            </a:r>
          </a:p>
          <a:p>
            <a:pPr marL="1200150" lvl="1" indent="-457200">
              <a:buFont typeface="Arial" panose="020B0604020202020204" pitchFamily="34" charset="0"/>
              <a:buChar char="•"/>
            </a:pPr>
            <a:r>
              <a:rPr lang="en-US" sz="1900" dirty="0"/>
              <a:t>Partner – </a:t>
            </a:r>
            <a:r>
              <a:rPr lang="en-US" sz="1900" i="1" dirty="0"/>
              <a:t>represents Road Managers</a:t>
            </a:r>
          </a:p>
          <a:p>
            <a:pPr marL="1200150" lvl="1" indent="-457200">
              <a:buFont typeface="Arial" panose="020B0604020202020204" pitchFamily="34" charset="0"/>
              <a:buChar char="•"/>
            </a:pPr>
            <a:r>
              <a:rPr lang="en-US" sz="1900" dirty="0"/>
              <a:t>Customer – </a:t>
            </a:r>
            <a:r>
              <a:rPr lang="en-US" sz="1900" i="1" dirty="0"/>
              <a:t>represents operators requiring Access permits</a:t>
            </a:r>
          </a:p>
          <a:p>
            <a:pPr marL="1200150" lvl="1" indent="-457200">
              <a:buFont typeface="Arial" panose="020B0604020202020204" pitchFamily="34" charset="0"/>
              <a:buChar char="•"/>
            </a:pPr>
            <a:r>
              <a:rPr lang="en-US" sz="1900" dirty="0"/>
              <a:t>Regulator – </a:t>
            </a:r>
            <a:r>
              <a:rPr lang="en-US" sz="1900" i="1" dirty="0"/>
              <a:t>represents the NHVR</a:t>
            </a:r>
          </a:p>
          <a:p>
            <a:pPr lvl="1" indent="0">
              <a:buNone/>
            </a:pPr>
            <a:endParaRPr lang="en-US" sz="1900" i="1" dirty="0"/>
          </a:p>
          <a:p>
            <a:pPr marL="457200" indent="-457200">
              <a:buFont typeface="Arial" panose="020B0604020202020204" pitchFamily="34" charset="0"/>
              <a:buChar char="•"/>
            </a:pPr>
            <a:r>
              <a:rPr lang="en-US" sz="1900" dirty="0"/>
              <a:t>Each account in the portal is created with an Australian Business Number (ABN), the entity’s details are uploaded from the Australian Business Register (ABR).</a:t>
            </a:r>
          </a:p>
          <a:p>
            <a:pPr marL="457200" indent="-457200">
              <a:buFont typeface="Arial" panose="020B0604020202020204" pitchFamily="34" charset="0"/>
              <a:buChar char="•"/>
            </a:pPr>
            <a:endParaRPr lang="en-US" sz="1900" dirty="0"/>
          </a:p>
          <a:p>
            <a:pPr marL="457200" indent="-457200">
              <a:buFont typeface="Arial" panose="020B0604020202020204" pitchFamily="34" charset="0"/>
              <a:buChar char="•"/>
            </a:pPr>
            <a:r>
              <a:rPr lang="en-US" sz="1900" dirty="0"/>
              <a:t>Specific details to Partner accounts:</a:t>
            </a:r>
          </a:p>
          <a:p>
            <a:pPr marL="1200150" lvl="1" indent="-457200">
              <a:buFont typeface="Arial" panose="020B0604020202020204" pitchFamily="34" charset="0"/>
              <a:buChar char="•"/>
            </a:pPr>
            <a:r>
              <a:rPr lang="en-US" sz="1900" dirty="0"/>
              <a:t>Users must be invited to join the account rather than users requesting to join the account.</a:t>
            </a:r>
          </a:p>
          <a:p>
            <a:pPr marL="1200150" lvl="1" indent="-457200">
              <a:buFont typeface="Arial" panose="020B0604020202020204" pitchFamily="34" charset="0"/>
              <a:buChar char="•"/>
            </a:pPr>
            <a:r>
              <a:rPr lang="en-US" sz="1900" dirty="0"/>
              <a:t>Users are unable to change the ABN registered to the account, this can only be done by the Regulator.</a:t>
            </a:r>
          </a:p>
          <a:p>
            <a:endParaRPr lang="en-US" sz="1900" dirty="0"/>
          </a:p>
          <a:p>
            <a:pPr marL="342900" indent="-342900">
              <a:buFont typeface="Arial" panose="020B0604020202020204" pitchFamily="34" charset="0"/>
              <a:buChar char="•"/>
            </a:pPr>
            <a:r>
              <a:rPr lang="en-US" sz="1900" dirty="0"/>
              <a:t>The primary contact of the account receives all consent request email notifications.</a:t>
            </a:r>
          </a:p>
          <a:p>
            <a:pPr marL="457200" indent="-457200">
              <a:buFont typeface="Arial" panose="020B0604020202020204" pitchFamily="34" charset="0"/>
              <a:buChar char="•"/>
            </a:pPr>
            <a:endParaRPr lang="en-US" sz="1900" dirty="0"/>
          </a:p>
          <a:p>
            <a:pPr marL="457200" indent="-457200">
              <a:buFont typeface="Arial" panose="020B0604020202020204" pitchFamily="34" charset="0"/>
              <a:buChar char="•"/>
            </a:pPr>
            <a:endParaRPr lang="en-US" sz="1900" dirty="0"/>
          </a:p>
          <a:p>
            <a:pPr marL="457200" indent="-457200">
              <a:buFont typeface="Arial" panose="020B0604020202020204" pitchFamily="34" charset="0"/>
              <a:buChar char="•"/>
            </a:pPr>
            <a:endParaRPr lang="en-US" sz="1900" dirty="0"/>
          </a:p>
          <a:p>
            <a:pPr marL="457200" indent="-457200">
              <a:buFont typeface="Arial" panose="020B0604020202020204" pitchFamily="34" charset="0"/>
              <a:buChar char="•"/>
            </a:pPr>
            <a:endParaRPr lang="en-AU" sz="1900" dirty="0"/>
          </a:p>
        </p:txBody>
      </p:sp>
      <p:sp>
        <p:nvSpPr>
          <p:cNvPr id="9" name="Title 1">
            <a:extLst>
              <a:ext uri="{FF2B5EF4-FFF2-40B4-BE49-F238E27FC236}">
                <a16:creationId xmlns="" xmlns:a16="http://schemas.microsoft.com/office/drawing/2014/main" id="{E9B79BF0-6B2D-495C-9674-963FF75F1D7B}"/>
              </a:ext>
            </a:extLst>
          </p:cNvPr>
          <p:cNvSpPr>
            <a:spLocks noGrp="1"/>
          </p:cNvSpPr>
          <p:nvPr>
            <p:ph type="title"/>
            <p:custDataLst>
              <p:tags r:id="rId2"/>
            </p:custDataLst>
          </p:nvPr>
        </p:nvSpPr>
        <p:spPr>
          <a:xfrm>
            <a:off x="251520" y="260648"/>
            <a:ext cx="9036496" cy="778098"/>
          </a:xfrm>
        </p:spPr>
        <p:txBody>
          <a:bodyPr>
            <a:normAutofit/>
          </a:bodyPr>
          <a:lstStyle/>
          <a:p>
            <a:r>
              <a:rPr lang="en-AU" b="0" dirty="0"/>
              <a:t>Part 1| </a:t>
            </a:r>
            <a:r>
              <a:rPr lang="en-AU" dirty="0"/>
              <a:t>Solution Overview</a:t>
            </a:r>
          </a:p>
        </p:txBody>
      </p:sp>
    </p:spTree>
    <p:extLst>
      <p:ext uri="{BB962C8B-B14F-4D97-AF65-F5344CB8AC3E}">
        <p14:creationId xmlns:p14="http://schemas.microsoft.com/office/powerpoint/2010/main" val="550163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7504" y="1124744"/>
            <a:ext cx="9145016" cy="5472608"/>
          </a:xfrm>
        </p:spPr>
        <p:txBody>
          <a:bodyPr/>
          <a:lstStyle/>
          <a:p>
            <a:pPr marL="342900" indent="-342900">
              <a:buFont typeface="Arial" panose="020B0604020202020204" pitchFamily="34" charset="0"/>
              <a:buChar char="•"/>
            </a:pPr>
            <a:r>
              <a:rPr lang="en-AU" sz="2000" dirty="0"/>
              <a:t>A user may be associated with one or more accounts in the portal:</a:t>
            </a:r>
          </a:p>
          <a:p>
            <a:pPr marL="342900" indent="-342900">
              <a:buFont typeface="Arial" panose="020B0604020202020204" pitchFamily="34" charset="0"/>
              <a:buChar char="•"/>
            </a:pPr>
            <a:endParaRPr lang="en-AU" sz="2000" dirty="0"/>
          </a:p>
          <a:p>
            <a:pPr marL="1085850" lvl="1" indent="-342900">
              <a:buFont typeface="Arial" panose="020B0604020202020204" pitchFamily="34" charset="0"/>
              <a:buChar char="•"/>
            </a:pPr>
            <a:r>
              <a:rPr lang="en-AU" sz="2000" dirty="0"/>
              <a:t>There is no limit to the number of accounts a user can be a member of.</a:t>
            </a:r>
          </a:p>
          <a:p>
            <a:pPr marL="1085850" lvl="1" indent="-342900">
              <a:buFont typeface="Arial" panose="020B0604020202020204" pitchFamily="34" charset="0"/>
              <a:buChar char="•"/>
            </a:pPr>
            <a:endParaRPr lang="en-AU" sz="2000" dirty="0"/>
          </a:p>
          <a:p>
            <a:pPr marL="1085850" lvl="1" indent="-342900">
              <a:buFont typeface="Arial" panose="020B0604020202020204" pitchFamily="34" charset="0"/>
              <a:buChar char="•"/>
            </a:pPr>
            <a:r>
              <a:rPr lang="en-AU" sz="2000" dirty="0"/>
              <a:t>A user can be a member of any type of account, </a:t>
            </a:r>
            <a:r>
              <a:rPr lang="en-AU" sz="2000" i="1" dirty="0"/>
              <a:t>e.g., user 1 can be a member of all three account types Customer, Regulator and Partner.</a:t>
            </a:r>
          </a:p>
          <a:p>
            <a:pPr marL="1085850" lvl="1" indent="-342900">
              <a:buFont typeface="Arial" panose="020B0604020202020204" pitchFamily="34" charset="0"/>
              <a:buChar char="•"/>
            </a:pPr>
            <a:endParaRPr lang="en-AU" sz="2000" dirty="0"/>
          </a:p>
          <a:p>
            <a:pPr marL="1085850" lvl="1" indent="-342900">
              <a:buFont typeface="Arial" panose="020B0604020202020204" pitchFamily="34" charset="0"/>
              <a:buChar char="•"/>
            </a:pPr>
            <a:r>
              <a:rPr lang="en-AU" sz="2000" dirty="0"/>
              <a:t>A user can have different permissions in each account, e.g., Administrator, General, Read Only, etc.</a:t>
            </a:r>
          </a:p>
          <a:p>
            <a:pPr marL="1085850" lvl="1" indent="-342900">
              <a:buFont typeface="Arial" panose="020B0604020202020204" pitchFamily="34" charset="0"/>
              <a:buChar char="•"/>
            </a:pPr>
            <a:endParaRPr lang="en-AU" sz="2000" dirty="0"/>
          </a:p>
          <a:p>
            <a:pPr marL="1085850" lvl="1" indent="-342900">
              <a:buFont typeface="Arial" panose="020B0604020202020204" pitchFamily="34" charset="0"/>
              <a:buChar char="•"/>
            </a:pPr>
            <a:r>
              <a:rPr lang="en-AU" sz="2000" dirty="0"/>
              <a:t>A user can have alternate contact details for each account, this includes the ability to have two additional emails linked to the user within that account. Every notification received by the user will also be received by the additional email addresses. </a:t>
            </a:r>
          </a:p>
        </p:txBody>
      </p:sp>
      <p:sp>
        <p:nvSpPr>
          <p:cNvPr id="9" name="Title 1">
            <a:extLst>
              <a:ext uri="{FF2B5EF4-FFF2-40B4-BE49-F238E27FC236}">
                <a16:creationId xmlns="" xmlns:a16="http://schemas.microsoft.com/office/drawing/2014/main" id="{13F6B87A-487D-4D4B-B5AA-71241844736B}"/>
              </a:ext>
            </a:extLst>
          </p:cNvPr>
          <p:cNvSpPr txBox="1">
            <a:spLocks/>
          </p:cNvSpPr>
          <p:nvPr>
            <p:custDataLst>
              <p:tags r:id="rId2"/>
            </p:custDataLst>
          </p:nvPr>
        </p:nvSpPr>
        <p:spPr>
          <a:xfrm>
            <a:off x="107504" y="274638"/>
            <a:ext cx="9036496" cy="778098"/>
          </a:xfrm>
          <a:prstGeom prst="rect">
            <a:avLst/>
          </a:prstGeom>
        </p:spPr>
        <p:txBody>
          <a:bodyPr>
            <a:normAutofit/>
          </a:bodyPr>
          <a:lstStyle>
            <a:lvl1pPr>
              <a:spcBef>
                <a:spcPct val="0"/>
              </a:spcBef>
              <a:buNone/>
              <a:defRPr sz="3200" b="0">
                <a:solidFill>
                  <a:srgbClr val="0F2D52"/>
                </a:solidFill>
                <a:latin typeface="+mj-lt"/>
                <a:ea typeface="+mj-ea"/>
                <a:cs typeface="+mj-cs"/>
              </a:defRPr>
            </a:lvl1pPr>
          </a:lstStyle>
          <a:p>
            <a:r>
              <a:rPr lang="en-AU" dirty="0"/>
              <a:t>Part 1| </a:t>
            </a:r>
            <a:r>
              <a:rPr lang="en-AU" b="1" dirty="0"/>
              <a:t>Solution Overview</a:t>
            </a:r>
          </a:p>
        </p:txBody>
      </p:sp>
    </p:spTree>
    <p:extLst>
      <p:ext uri="{BB962C8B-B14F-4D97-AF65-F5344CB8AC3E}">
        <p14:creationId xmlns:p14="http://schemas.microsoft.com/office/powerpoint/2010/main" val="32458922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19&quot;/&gt;&lt;lineCharCount val=&quot;1&quot;/&gt;&lt;lineCharCount val=&quot;10&quot;/&gt;&lt;lineCharCount val=&quot;12&quot;/&gt;&lt;/TableIndex&gt;&lt;/ShapeTextInfo&gt;"/>
  <p:tag name="PRESENTER_DUMMYTAG" val="&lt;DummyForForceWrite&gt;&lt;/DummyForForceWrite&gt;"/>
  <p:tag name="HTML_SHAPEINFO" val="&lt;ThreeDShapeInfo&gt;&lt;uuid val=&quot;{5300CEF1-C7D9-4D8E-992B-D6CFAB3782FD}&quot;/&gt;&lt;isInvalidForFieldText val=&quot;0&quot;/&gt;&lt;Image&gt;&lt;filename val=&quot;C:\Users\Andrew.Blunden\AppData\Local\Temp\CP678084234877Session\CPTrustFolder678084234923\PPTImport678084358929\data\asimages\{5300CEF1-C7D9-4D8E-992B-D6CFAB3782FD}_1.png&quot;/&gt;&lt;left val=&quot;74&quot;/&gt;&lt;top val=&quot;424&quot;/&gt;&lt;width val=&quot;286&quot;/&gt;&lt;height val=&quot;19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DUMMYTAG" val="&lt;DummyForForceWrite&gt;&lt;/DummyForForceWrite&gt;"/>
  <p:tag name="HTML_SHAPEINFO" val="&lt;ThreeDShapeInfo&gt;&lt;uuid val=&quot;{92152020-9AB6-4E30-A323-73A4D3E64BAB}&quot;/&gt;&lt;isInvalidForFieldText val=&quot;0&quot;/&gt;&lt;Image&gt;&lt;filename val=&quot;C:\Users\Andrew.Blunden\AppData\Local\Temp\CP678084234877Session\CPTrustFolder678084234923\PPTImport678084358929\data\asimages\{92152020-9AB6-4E30-A323-73A4D3E64BAB}_1.png&quot;/&gt;&lt;left val=&quot;66&quot;/&gt;&lt;top val=&quot;368&quot;/&gt;&lt;width val=&quot;430&quot;/&gt;&lt;height val=&quot;7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23CD0123-17BB-421A-A489-216F42F972FC}&quot;/&gt;&lt;isInvalidForFieldText val=&quot;0&quot;/&gt;&lt;Image&gt;&lt;filename val=&quot;C:\Users\Andrew.Blunden\AppData\Local\Temp\CP678084234877Session\CPTrustFolder678084234923\PPTImport678084358929\data\asimages\{23CD0123-17BB-421A-A489-216F42F972FC}_2.png&quot;/&gt;&lt;left val=&quot;31&quot;/&gt;&lt;top val=&quot;19&quot;/&gt;&lt;width val=&quot;882&quot;/&gt;&lt;height val=&quot;12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4F4E5FD3-8BC1-4062-95CD-6E7B0E3B38F9}&quot;/&gt;&lt;isInvalidForFieldText val=&quot;0&quot;/&gt;&lt;Image&gt;&lt;filename val=&quot;C:\Users\Andrew.Blunden\AppData\Local\Temp\CP678084234877Session\CPTrustFolder678084234923\PPTImport678084358929\data\asimages\{4F4E5FD3-8BC1-4062-95CD-6E7B0E3B38F9}_2.png&quot;/&gt;&lt;left val=&quot;48&quot;/&gt;&lt;top val=&quot;160&quot;/&gt;&lt;width val=&quot;425&quot;/&gt;&lt;height val=&quot;7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3&quot;/&gt;&lt;lineCharCount val=&quot;30&quot;/&gt;&lt;lineCharCount val=&quot;26&quot;/&gt;&lt;lineCharCount val=&quot;17&quot;/&gt;&lt;lineCharCount val=&quot;1&quot;/&gt;&lt;lineCharCount val=&quot;28&quot;/&gt;&lt;lineCharCount val=&quot;32&quot;/&gt;&lt;lineCharCount val=&quot;26&quot;/&gt;&lt;lineCharCount val=&quot;30&quot;/&gt;&lt;lineCharCount val=&quot;19&quot;/&gt;&lt;/TableIndex&gt;&lt;/ShapeTextInfo&gt;"/>
  <p:tag name="HTML_SHAPEINFO" val="&lt;ThreeDShapeInfo&gt;&lt;uuid val=&quot;{2E865989-7145-4850-B552-CC71C375B325}&quot;/&gt;&lt;isInvalidForFieldText val=&quot;0&quot;/&gt;&lt;Image&gt;&lt;filename val=&quot;C:\Users\Andrew.Blunden\AppData\Local\Temp\CP678084234877Session\CPTrustFolder678084234923\PPTImport678084358929\data\asimages\{2E865989-7145-4850-B552-CC71C375B325}_2.png&quot;/&gt;&lt;left val=&quot;40&quot;/&gt;&lt;top val=&quot;224&quot;/&gt;&lt;width val=&quot;447&quot;/&gt;&lt;height val=&quot;4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CAF462CB-A1EA-422F-B3B6-D216DDC43AD6}&quot;/&gt;&lt;isInvalidForFieldText val=&quot;0&quot;/&gt;&lt;Image&gt;&lt;filename val=&quot;C:\Users\Andrew.Blunden\AppData\Local\Temp\CP678084234877Session\CPTrustFolder678084234923\PPTImport678084358929\data\asimages\{CAF462CB-A1EA-422F-B3B6-D216DDC43AD6}_2.png&quot;/&gt;&lt;left val=&quot;488&quot;/&gt;&lt;top val=&quot;160&quot;/&gt;&lt;width val=&quot;425&quot;/&gt;&lt;height val=&quot;74&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21&quot;/&gt;&lt;lineCharCount val=&quot;16&quot;/&gt;&lt;lineCharCount val=&quot;17&quot;/&gt;&lt;lineCharCount val=&quot;19&quot;/&gt;&lt;lineCharCount val=&quot;26&quot;/&gt;&lt;lineCharCount val=&quot;15&quot;/&gt;&lt;lineCharCount val=&quot;18&quot;/&gt;&lt;/TableIndex&gt;&lt;/ShapeTextInfo&gt;"/>
  <p:tag name="HTML_SHAPEINFO" val="&lt;ThreeDShapeInfo&gt;&lt;uuid val=&quot;{27D0BC97-F49A-4BE1-BE4F-3D3BF0513BDE}&quot;/&gt;&lt;isInvalidForFieldText val=&quot;0&quot;/&gt;&lt;Image&gt;&lt;filename val=&quot;C:\Users\Andrew.Blunden\AppData\Local\Temp\CP678084234877Session\CPTrustFolder678084234923\PPTImport678084358929\data\asimages\{27D0BC97-F49A-4BE1-BE4F-3D3BF0513BDE}_2.png&quot;/&gt;&lt;left val=&quot;480&quot;/&gt;&lt;top val=&quot;224&quot;/&gt;&lt;width val=&quot;432&quot;/&gt;&lt;height val=&quot;424&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58196B4F-C991-4389-B04A-FCA7E3E86BDB}&quot;/&gt;&lt;isInvalidForFieldText val=&quot;0&quot;/&gt;&lt;Image&gt;&lt;filename val=&quot;C:\Users\Andrew.Blunden\AppData\Local\Temp\CP678084234877Session\CPTrustFolder678084234923\PPTImport678084358929\data\asimages\{58196B4F-C991-4389-B04A-FCA7E3E86BDB}_4.png&quot;/&gt;&lt;left val=&quot;31&quot;/&gt;&lt;top val=&quot;20&quot;/&gt;&lt;width val=&quot;882&quot;/&gt;&lt;height val=&quot;93&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43&quot;/&gt;&lt;lineCharCount val=&quot;1&quot;/&gt;&lt;lineCharCount val=&quot;52&quot;/&gt;&lt;lineCharCount val=&quot;37&quot;/&gt;&lt;lineCharCount val=&quot;1&quot;/&gt;&lt;lineCharCount val=&quot;58&quot;/&gt;&lt;lineCharCount val=&quot;53&quot;/&gt;&lt;lineCharCount val=&quot;52&quot;/&gt;&lt;/TableIndex&gt;&lt;/ShapeTextInfo&gt;"/>
  <p:tag name="HTML_SHAPEINFO" val="&lt;ThreeDShapeInfo&gt;&lt;uuid val=&quot;{9A3E12B9-32C2-411F-93FE-08C59C2CB71D}&quot;/&gt;&lt;isInvalidForFieldText val=&quot;0&quot;/&gt;&lt;Image&gt;&lt;filename val=&quot;C:\Users\Andrew.Blunden\AppData\Local\Temp\CP678084234877Session\CPTrustFolder678084234923\PPTImport678084358929\data\asimages\{9A3E12B9-32C2-411F-93FE-08C59C2CB71D}_4.png&quot;/&gt;&lt;left val=&quot;39&quot;/&gt;&lt;top val=&quot;130&quot;/&gt;&lt;width val=&quot;874&quot;/&gt;&lt;height val=&quot;51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8B52A4F6-AF4C-4DEF-9EF1-ABC5FD3E1E78}&quot;/&gt;&lt;isInvalidForFieldText val=&quot;0&quot;/&gt;&lt;Image&gt;&lt;filename val=&quot;C:\Users\Andrew.Blunden\AppData\Local\Temp\CP678084234877Session\CPTrustFolder678084234923\PPTImport678084358929\data\asimages\{8B52A4F6-AF4C-4DEF-9EF1-ABC5FD3E1E78}_5.png&quot;/&gt;&lt;left val=&quot;31&quot;/&gt;&lt;top val=&quot;20&quot;/&gt;&lt;width val=&quot;882&quot;/&gt;&lt;height val=&quot;93&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7&quot;/&gt;&lt;lineCharCount val=&quot;1&quot;/&gt;&lt;lineCharCount val=&quot;46&quot;/&gt;&lt;lineCharCount val=&quot;1&quot;/&gt;&lt;lineCharCount val=&quot;27&quot;/&gt;&lt;lineCharCount val=&quot;1&quot;/&gt;&lt;lineCharCount val=&quot;47&quot;/&gt;&lt;lineCharCount val=&quot;1&quot;/&gt;&lt;lineCharCount val=&quot;71&quot;/&gt;&lt;lineCharCount val=&quot;1&quot;/&gt;&lt;lineCharCount val=&quot;45&quot;/&gt;&lt;lineCharCount val=&quot;1&quot;/&gt;&lt;lineCharCount val=&quot;59&quot;/&gt;&lt;/TableIndex&gt;&lt;/ShapeTextInfo&gt;"/>
  <p:tag name="HTML_SHAPEINFO" val="&lt;ThreeDShapeInfo&gt;&lt;uuid val=&quot;{F51157BD-B2B0-4DB6-A769-CCDF54F4E759}&quot;/&gt;&lt;isInvalidForFieldText val=&quot;0&quot;/&gt;&lt;Image&gt;&lt;filename val=&quot;C:\Users\Andrew.Blunden\AppData\Local\Temp\CP678084234877Session\CPTrustFolder678084234923\PPTImport678084358929\data\asimages\{F51157BD-B2B0-4DB6-A769-CCDF54F4E759}_5.png&quot;/&gt;&lt;left val=&quot;43&quot;/&gt;&lt;top val=&quot;130&quot;/&gt;&lt;width val=&quot;870&quot;/&gt;&lt;height val=&quot;514&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1&quot;/&gt;&lt;lineCharCount val=&quot;17&quot;/&gt;&lt;/TableIndex&gt;&lt;/ShapeTextInfo&gt;"/>
  <p:tag name="HTML_SHAPEINFO" val="&lt;ThreeDShapeInfo&gt;&lt;uuid val=&quot;{FC65B2BF-65E0-48E8-8B88-71A1EC902A13}&quot;/&gt;&lt;isInvalidForFieldText val=&quot;0&quot;/&gt;&lt;Image&gt;&lt;filename val=&quot;C:\Users\Andrew.Blunden\AppData\Local\Temp\CP678084234877Session\CPTrustFolder678084234923\PPTImport678084358929\data\asimages\{FC65B2BF-65E0-48E8-8B88-71A1EC902A13}_6.png&quot;/&gt;&lt;left val=&quot;66&quot;/&gt;&lt;top val=&quot;298&quot;/&gt;&lt;width val=&quot;445&quot;/&gt;&lt;height val=&quot;16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840BA421-7C8A-4633-BFF3-976516B32C82}&quot;/&gt;&lt;isInvalidForFieldText val=&quot;0&quot;/&gt;&lt;Image&gt;&lt;filename val=&quot;C:\Users\Andrew.Blunden\AppData\Local\Temp\CP678084234877Session\CPTrustFolder678084234923\PPTImport678084358929\data\asimages\{840BA421-7C8A-4633-BFF3-976516B32C82}_6.png&quot;/&gt;&lt;left val=&quot;74&quot;/&gt;&lt;top val=&quot;447&quot;/&gt;&lt;width val=&quot;286&quot;/&gt;&lt;height val=&quot;7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quot;/&gt;&lt;lineCharCount val=&quot;48&quot;/&gt;&lt;lineCharCount val=&quot;14&quot;/&gt;&lt;lineCharCount val=&quot;1&quot;/&gt;&lt;lineCharCount val=&quot;8&quot;/&gt;&lt;lineCharCount val=&quot;41&quot;/&gt;&lt;lineCharCount val=&quot;1&quot;/&gt;&lt;lineCharCount val=&quot;42&quot;/&gt;&lt;lineCharCount val=&quot;45&quot;/&gt;&lt;lineCharCount val=&quot;33&quot;/&gt;&lt;lineCharCount val=&quot;14&quot;/&gt;&lt;lineCharCount val=&quot;1&quot;/&gt;&lt;lineCharCount val=&quot;46&quot;/&gt;&lt;lineCharCount val=&quot;14&quot;/&gt;&lt;/TableIndex&gt;&lt;/ShapeTextInfo&gt;"/>
  <p:tag name="HTML_SHAPEINFO" val="&lt;ThreeDShapeInfo&gt;&lt;uuid val=&quot;{455C1E1E-B6BA-4EE0-A5E6-B291A67660D9}&quot;/&gt;&lt;isInvalidForFieldText val=&quot;0&quot;/&gt;&lt;Image&gt;&lt;filename val=&quot;C:\Users\Andrew.Blunden\AppData\Local\Temp\CP678084234877Session\CPTrustFolder678084234923\PPTImport678084358929\data\asimages\{455C1E1E-B6BA-4EE0-A5E6-B291A67660D9}_7.png&quot;/&gt;&lt;left val=&quot;4&quot;/&gt;&lt;top val=&quot;118&quot;/&gt;&lt;width val=&quot;620&quot;/&gt;&lt;height val=&quot;56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A1AE4E70-EA23-4893-AABA-B6652F1B16ED}&quot;/&gt;&lt;isInvalidForFieldText val=&quot;0&quot;/&gt;&lt;Image&gt;&lt;filename val=&quot;C:\Users\Andrew.Blunden\AppData\Local\Temp\CP678084234877Session\CPTrustFolder678084234923\PPTImport678084358929\data\asimages\{A1AE4E70-EA23-4893-AABA-B6652F1B16ED}_7.png&quot;/&gt;&lt;left val=&quot;-6&quot;/&gt;&lt;top val=&quot;20&quot;/&gt;&lt;width val=&quot;967&quot;/&gt;&lt;height val=&quot;9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31&quot;/&gt;&lt;lineCharCount val=&quot;35&quot;/&gt;&lt;lineCharCount val=&quot;57&quot;/&gt;&lt;lineCharCount val=&quot;32&quot;/&gt;&lt;lineCharCount val=&quot;1&quot;/&gt;&lt;lineCharCount val=&quot;73&quot;/&gt;&lt;lineCharCount val=&quot;79&quot;/&gt;&lt;lineCharCount val=&quot;7&quot;/&gt;&lt;lineCharCount val=&quot;1&quot;/&gt;&lt;lineCharCount val=&quot;38&quot;/&gt;&lt;lineCharCount val=&quot;71&quot;/&gt;&lt;lineCharCount val=&quot;21&quot;/&gt;&lt;lineCharCount val=&quot;69&quot;/&gt;&lt;lineCharCount val=&quot;56&quot;/&gt;&lt;lineCharCount val=&quot;1&quot;/&gt;&lt;lineCharCount val=&quot;43&quot;/&gt;&lt;lineCharCount val=&quot;1&quot;/&gt;&lt;lineCharCount val=&quot;1&quot;/&gt;&lt;lineCharCount val=&quot;1&quot;/&gt;&lt;lineCharCount val=&quot;1&quot;/&gt;&lt;/TableIndex&gt;&lt;/ShapeTextInfo&gt;"/>
  <p:tag name="HTML_SHAPEINFO" val="&lt;ThreeDShapeInfo&gt;&lt;uuid val=&quot;{D7EEC07A-1C69-4F95-970C-88F43CB1062A}&quot;/&gt;&lt;isInvalidForFieldText val=&quot;0&quot;/&gt;&lt;Image&gt;&lt;filename val=&quot;C:\Users\Andrew.Blunden\AppData\Local\Temp\CP678084234877Session\CPTrustFolder678084234923\PPTImport678084358929\data\asimages\{D7EEC07A-1C69-4F95-970C-88F43CB1062A}_10.png&quot;/&gt;&lt;left val=&quot;36&quot;/&gt;&lt;top val=&quot;124&quot;/&gt;&lt;width val=&quot;881&quot;/&gt;&lt;height val=&quot;58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B75BDF24-A053-4353-989D-B3840DAE6751}&quot;/&gt;&lt;isInvalidForFieldText val=&quot;0&quot;/&gt;&lt;Image&gt;&lt;filename val=&quot;C:\Users\Andrew.Blunden\AppData\Local\Temp\CP678084234877Session\CPTrustFolder678084234923\PPTImport678084358929\data\asimages\{B75BDF24-A053-4353-989D-B3840DAE6751}_10.png&quot;/&gt;&lt;left val=&quot;10&quot;/&gt;&lt;top val=&quot;19&quot;/&gt;&lt;width val=&quot;966&quot;/&gt;&lt;height val=&quot;93&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quot;/&gt;&lt;lineCharCount val=&quot;42&quot;/&gt;&lt;lineCharCount val=&quot;24&quot;/&gt;&lt;lineCharCount val=&quot;43&quot;/&gt;&lt;lineCharCount val=&quot;25&quot;/&gt;&lt;lineCharCount val=&quot;38&quot;/&gt;&lt;lineCharCount val=&quot;45&quot;/&gt;&lt;lineCharCount val=&quot;40&quot;/&gt;&lt;lineCharCount val=&quot;13&quot;/&gt;&lt;lineCharCount val=&quot;41&quot;/&gt;&lt;lineCharCount val=&quot;44&quot;/&gt;&lt;lineCharCount val=&quot;17&quot;/&gt;&lt;lineCharCount val=&quot;46&quot;/&gt;&lt;lineCharCount val=&quot;13&quot;/&gt;&lt;/TableIndex&gt;&lt;/ShapeTextInfo&gt;"/>
  <p:tag name="HTML_SHAPEINFO" val="&lt;ThreeDShapeInfo&gt;&lt;uuid val=&quot;{09A9514E-235F-4628-B24A-1503F5F2381B}&quot;/&gt;&lt;isInvalidForFieldText val=&quot;0&quot;/&gt;&lt;Image&gt;&lt;filename val=&quot;C:\Users\Andrew.Blunden\AppData\Local\Temp\CP678084234877Session\CPTrustFolder678084234923\PPTImport678084358929\data\asimages\{09A9514E-235F-4628-B24A-1503F5F2381B}_8.png&quot;/&gt;&lt;left val=&quot;4&quot;/&gt;&lt;top val=&quot;118&quot;/&gt;&lt;width val=&quot;629&quot;/&gt;&lt;height val=&quot;538&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3F1AE834-3EB6-450F-ADE2-03D4F003AB7D}&quot;/&gt;&lt;isInvalidForFieldText val=&quot;0&quot;/&gt;&lt;Image&gt;&lt;filename val=&quot;C:\Users\Andrew.Blunden\AppData\Local\Temp\CP678084234877Session\CPTrustFolder678084234923\PPTImport678084358929\data\asimages\{3F1AE834-3EB6-450F-ADE2-03D4F003AB7D}_8.png&quot;/&gt;&lt;left val=&quot;-6&quot;/&gt;&lt;top val=&quot;20&quot;/&gt;&lt;width val=&quot;967&quot;/&gt;&lt;height val=&quot;9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heme/theme1.xml><?xml version="1.0" encoding="utf-8"?>
<a:theme xmlns:a="http://schemas.openxmlformats.org/drawingml/2006/main" name="Office Theme">
  <a:themeElements>
    <a:clrScheme name="NHVR">
      <a:dk1>
        <a:sysClr val="windowText" lastClr="000000"/>
      </a:dk1>
      <a:lt1>
        <a:sysClr val="window" lastClr="FFFFFF"/>
      </a:lt1>
      <a:dk2>
        <a:srgbClr val="0F2D52"/>
      </a:dk2>
      <a:lt2>
        <a:srgbClr val="43849D"/>
      </a:lt2>
      <a:accent1>
        <a:srgbClr val="4A9B98"/>
      </a:accent1>
      <a:accent2>
        <a:srgbClr val="67A7CC"/>
      </a:accent2>
      <a:accent3>
        <a:srgbClr val="262626"/>
      </a:accent3>
      <a:accent4>
        <a:srgbClr val="B4C4D1"/>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8631A83A1D9D4488FC27E88232CD45" ma:contentTypeVersion="5" ma:contentTypeDescription="Create a new document." ma:contentTypeScope="" ma:versionID="bcc3b0ea89f3407363a7d934638cf4c1">
  <xsd:schema xmlns:xsd="http://www.w3.org/2001/XMLSchema" xmlns:xs="http://www.w3.org/2001/XMLSchema" xmlns:p="http://schemas.microsoft.com/office/2006/metadata/properties" xmlns:ns2="dba49c68-f22a-4693-9ff1-9b2769048b60" xmlns:ns3="8663bc20-0f28-4f06-8839-041663ed56be" targetNamespace="http://schemas.microsoft.com/office/2006/metadata/properties" ma:root="true" ma:fieldsID="5c19a521f95bab3b481cfb5d4f689eaa" ns2:_="" ns3:_="">
    <xsd:import namespace="dba49c68-f22a-4693-9ff1-9b2769048b60"/>
    <xsd:import namespace="8663bc20-0f28-4f06-8839-041663ed56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a49c68-f22a-4693-9ff1-9b2769048b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63bc20-0f28-4f06-8839-041663ed56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42BC2C-DDDF-464F-9D0F-FAC4550A9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a49c68-f22a-4693-9ff1-9b2769048b60"/>
    <ds:schemaRef ds:uri="8663bc20-0f28-4f06-8839-041663ed5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CDA162-FD5A-4551-AFDA-B45A451BC10B}">
  <ds:schemaRefs>
    <ds:schemaRef ds:uri="http://schemas.microsoft.com/office/2006/documentManagement/types"/>
    <ds:schemaRef ds:uri="http://www.w3.org/XML/1998/namespace"/>
    <ds:schemaRef ds:uri="http://purl.org/dc/elements/1.1/"/>
    <ds:schemaRef ds:uri="8663bc20-0f28-4f06-8839-041663ed56be"/>
    <ds:schemaRef ds:uri="http://purl.org/dc/dcmitype/"/>
    <ds:schemaRef ds:uri="http://purl.org/dc/terms/"/>
    <ds:schemaRef ds:uri="dba49c68-f22a-4693-9ff1-9b2769048b60"/>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1D17BBA-572C-42D3-B69E-3C756FF8D2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2410</TotalTime>
  <Words>485</Words>
  <Application>Microsoft Office PowerPoint</Application>
  <PresentationFormat>On-screen Show (4:3)</PresentationFormat>
  <Paragraphs>74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NHVR Portal Training</vt:lpstr>
      <vt:lpstr>Purpose of this Training</vt:lpstr>
      <vt:lpstr>Pre-requisites</vt:lpstr>
      <vt:lpstr>Learning Outcomes</vt:lpstr>
      <vt:lpstr>Users and Account Management Solution Overview</vt:lpstr>
      <vt:lpstr>Part 1| Solution Overview</vt:lpstr>
      <vt:lpstr>Part 1| Solution Overview</vt:lpstr>
      <vt:lpstr>PowerPoint Presentation</vt:lpstr>
    </vt:vector>
  </TitlesOfParts>
  <Company>National Heavy Vehicle Regulator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Crane</dc:creator>
  <cp:lastModifiedBy>Linda MacDonald</cp:lastModifiedBy>
  <cp:revision>158</cp:revision>
  <dcterms:created xsi:type="dcterms:W3CDTF">2017-07-17T06:48:46Z</dcterms:created>
  <dcterms:modified xsi:type="dcterms:W3CDTF">2017-12-21T03:30:30Z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0x0101009B8631A83A1D9D4488FC27E88232CD45</vt:lpwstr>
  </property>
</Properties>
</file>