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2" r:id="rId6"/>
    <p:sldId id="289" r:id="rId7"/>
    <p:sldId id="271" r:id="rId8"/>
    <p:sldId id="283" r:id="rId9"/>
    <p:sldId id="284" r:id="rId10"/>
    <p:sldId id="275" r:id="rId11"/>
    <p:sldId id="276" r:id="rId12"/>
    <p:sldId id="278" r:id="rId13"/>
    <p:sldId id="279" r:id="rId14"/>
    <p:sldId id="287" r:id="rId15"/>
    <p:sldId id="285" r:id="rId16"/>
    <p:sldId id="280" r:id="rId17"/>
    <p:sldId id="290" r:id="rId18"/>
    <p:sldId id="281" r:id="rId19"/>
    <p:sldId id="282" r:id="rId20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4D1"/>
    <a:srgbClr val="FFC000"/>
    <a:srgbClr val="7F7F7F"/>
    <a:srgbClr val="FFCC29"/>
    <a:srgbClr val="0F2D5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41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2661760"/>
            <a:ext cx="2663825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42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06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34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1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20/12/2017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2661760"/>
            <a:ext cx="2663825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91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2661760"/>
            <a:ext cx="2663825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31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16138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399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16138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0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2283718"/>
            <a:ext cx="3456384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16138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95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35489" y="4534247"/>
            <a:ext cx="2663825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 smtClean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217057"/>
            <a:ext cx="8229600" cy="371196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F2D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1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20/12/2017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0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643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200">
                <a:solidFill>
                  <a:srgbClr val="333333"/>
                </a:solidFill>
                <a:latin typeface="+mn-lt"/>
              </a:defRPr>
            </a:lvl2pPr>
            <a:lvl3pPr>
              <a:defRPr sz="1800">
                <a:solidFill>
                  <a:srgbClr val="333333"/>
                </a:solidFill>
                <a:latin typeface="+mn-lt"/>
              </a:defRPr>
            </a:lvl3pPr>
            <a:lvl4pPr>
              <a:defRPr sz="1600">
                <a:solidFill>
                  <a:srgbClr val="333333"/>
                </a:solidFill>
                <a:latin typeface="+mn-lt"/>
              </a:defRPr>
            </a:lvl4pPr>
            <a:lvl5pPr>
              <a:defRPr sz="1400"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32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1571"/>
            <a:ext cx="4038600" cy="3643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200">
                <a:solidFill>
                  <a:srgbClr val="333333"/>
                </a:solidFill>
                <a:latin typeface="+mn-lt"/>
              </a:defRPr>
            </a:lvl2pPr>
            <a:lvl3pPr>
              <a:defRPr sz="1800">
                <a:solidFill>
                  <a:srgbClr val="333333"/>
                </a:solidFill>
                <a:latin typeface="+mn-lt"/>
              </a:defRPr>
            </a:lvl3pPr>
            <a:lvl4pPr>
              <a:defRPr sz="1600">
                <a:solidFill>
                  <a:srgbClr val="333333"/>
                </a:solidFill>
                <a:latin typeface="+mn-lt"/>
              </a:defRPr>
            </a:lvl4pPr>
            <a:lvl5pPr>
              <a:defRPr sz="14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1571"/>
            <a:ext cx="4038600" cy="3643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200">
                <a:solidFill>
                  <a:srgbClr val="333333"/>
                </a:solidFill>
                <a:latin typeface="+mn-lt"/>
              </a:defRPr>
            </a:lvl2pPr>
            <a:lvl3pPr>
              <a:defRPr sz="1800">
                <a:solidFill>
                  <a:srgbClr val="333333"/>
                </a:solidFill>
                <a:latin typeface="+mn-lt"/>
              </a:defRPr>
            </a:lvl3pPr>
            <a:lvl4pPr>
              <a:defRPr sz="1600">
                <a:solidFill>
                  <a:srgbClr val="333333"/>
                </a:solidFill>
                <a:latin typeface="+mn-lt"/>
              </a:defRPr>
            </a:lvl4pPr>
            <a:lvl5pPr>
              <a:defRPr sz="14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20/12/2017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66" r:id="rId6"/>
    <p:sldLayoutId id="2147483664" r:id="rId7"/>
    <p:sldLayoutId id="2147483661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2355726"/>
            <a:ext cx="4536503" cy="485775"/>
          </a:xfrm>
        </p:spPr>
        <p:txBody>
          <a:bodyPr/>
          <a:lstStyle/>
          <a:p>
            <a:r>
              <a:rPr lang="en-AU" dirty="0"/>
              <a:t>NHVR Portal Customer Module </a:t>
            </a:r>
            <a:r>
              <a:rPr lang="en-AU" dirty="0" smtClean="0"/>
              <a:t>Webinar</a:t>
            </a:r>
          </a:p>
          <a:p>
            <a:r>
              <a:rPr lang="en-US" dirty="0" smtClean="0"/>
              <a:t>20 December 2017</a:t>
            </a:r>
          </a:p>
          <a:p>
            <a:r>
              <a:rPr lang="en-US" dirty="0" smtClean="0"/>
              <a:t>9:30am-10:00am AEST</a:t>
            </a:r>
            <a:endParaRPr lang="en-AU" dirty="0"/>
          </a:p>
          <a:p>
            <a:r>
              <a:rPr lang="en-AU" sz="2400" b="1" dirty="0" smtClean="0"/>
              <a:t>How </a:t>
            </a:r>
            <a:r>
              <a:rPr lang="en-AU" sz="2400" b="1" dirty="0"/>
              <a:t>to follow the progress </a:t>
            </a:r>
            <a:endParaRPr lang="en-AU" sz="2400" b="1" dirty="0" smtClean="0"/>
          </a:p>
          <a:p>
            <a:r>
              <a:rPr lang="en-AU" sz="2400" b="1" dirty="0" smtClean="0"/>
              <a:t>of </a:t>
            </a:r>
            <a:r>
              <a:rPr lang="en-AU" sz="2400" b="1" dirty="0"/>
              <a:t>an application from </a:t>
            </a:r>
            <a:endParaRPr lang="en-AU" sz="2400" b="1" dirty="0" smtClean="0"/>
          </a:p>
          <a:p>
            <a:r>
              <a:rPr lang="en-AU" sz="2400" b="1" dirty="0" smtClean="0"/>
              <a:t>start </a:t>
            </a:r>
            <a:r>
              <a:rPr lang="en-AU" sz="2400" b="1" dirty="0"/>
              <a:t>to </a:t>
            </a:r>
            <a:r>
              <a:rPr lang="en-AU" sz="2400" b="1" dirty="0" smtClean="0"/>
              <a:t>finish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3456384" cy="432048"/>
          </a:xfrm>
        </p:spPr>
        <p:txBody>
          <a:bodyPr/>
          <a:lstStyle/>
          <a:p>
            <a:r>
              <a:rPr lang="en-US" dirty="0" smtClean="0"/>
              <a:t>Portal TV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1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33" idx="3"/>
          </p:cNvCxnSpPr>
          <p:nvPr/>
        </p:nvCxnSpPr>
        <p:spPr>
          <a:xfrm flipV="1">
            <a:off x="1124096" y="2500635"/>
            <a:ext cx="6552728" cy="7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9548" y="3795886"/>
            <a:ext cx="952841" cy="12241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/>
              <a:t>LEGEND</a:t>
            </a:r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Top 3 Most Common Workflows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1600" dirty="0">
              <a:cs typeface="Arial" charset="0"/>
            </a:endParaRPr>
          </a:p>
          <a:p>
            <a:r>
              <a:rPr lang="en-AU" sz="1600" dirty="0" smtClean="0">
                <a:cs typeface="Arial" charset="0"/>
              </a:rPr>
              <a:t>Additional information is required from the </a:t>
            </a:r>
            <a:r>
              <a:rPr lang="en-AU" sz="1600" b="1" dirty="0" smtClean="0">
                <a:solidFill>
                  <a:schemeClr val="tx1"/>
                </a:solidFill>
                <a:cs typeface="Arial" charset="0"/>
              </a:rPr>
              <a:t>Road Manager:</a:t>
            </a:r>
            <a:endParaRPr lang="en-AU" sz="1600" b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9552" y="771550"/>
            <a:ext cx="2648661" cy="457200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 smtClean="0"/>
              <a:t>Workflow 3</a:t>
            </a:r>
            <a:endParaRPr lang="en-AU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1700280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New</a:t>
            </a:r>
            <a:endParaRPr lang="en-US" sz="1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148552" y="2359004"/>
            <a:ext cx="1080000" cy="2847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Consent Requested</a:t>
            </a:r>
            <a:endParaRPr lang="en-US" sz="1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9552" y="2359004"/>
            <a:ext cx="952837" cy="28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Permit Application</a:t>
            </a:r>
            <a:endParaRPr lang="en-US" sz="1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2974" y="4533438"/>
            <a:ext cx="872349" cy="1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NHVR</a:t>
            </a:r>
            <a:endParaRPr lang="en-US" sz="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82974" y="4749462"/>
            <a:ext cx="872349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Case Closed</a:t>
            </a:r>
            <a:endParaRPr lang="en-US" sz="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976" y="4317414"/>
            <a:ext cx="872349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RM</a:t>
            </a:r>
            <a:endParaRPr lang="en-US" sz="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82974" y="4101390"/>
            <a:ext cx="872349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Customer</a:t>
            </a:r>
            <a:endParaRPr lang="en-US" sz="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924416" y="2366791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Being Assessed</a:t>
            </a:r>
            <a:endParaRPr lang="en-US" sz="1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372688" y="2359004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Finalising</a:t>
            </a:r>
            <a:r>
              <a:rPr lang="en-US" sz="1000" b="1" dirty="0" smtClean="0"/>
              <a:t> Outcome</a:t>
            </a:r>
            <a:endParaRPr lang="en-US" sz="1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596824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Completed</a:t>
            </a:r>
            <a:endParaRPr lang="en-US" sz="1000" b="1" dirty="0"/>
          </a:p>
        </p:txBody>
      </p:sp>
      <p:sp>
        <p:nvSpPr>
          <p:cNvPr id="17" name="Up-Down Arrow 16"/>
          <p:cNvSpPr/>
          <p:nvPr/>
        </p:nvSpPr>
        <p:spPr>
          <a:xfrm>
            <a:off x="4589161" y="2715766"/>
            <a:ext cx="198782" cy="468684"/>
          </a:xfrm>
          <a:prstGeom prst="up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48552" y="3293618"/>
            <a:ext cx="1080000" cy="2862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Cust</a:t>
            </a:r>
            <a:r>
              <a:rPr lang="en-US" sz="1000" b="1" dirty="0"/>
              <a:t> Info </a:t>
            </a:r>
            <a:r>
              <a:rPr lang="en-US" sz="1000" b="1" dirty="0" err="1"/>
              <a:t>Req’d</a:t>
            </a:r>
            <a:endParaRPr lang="en-US" sz="1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139952" y="3615281"/>
            <a:ext cx="1080000" cy="2847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Assessment</a:t>
            </a:r>
            <a:endParaRPr lang="en-US" sz="1000" b="1" dirty="0"/>
          </a:p>
        </p:txBody>
      </p:sp>
      <p:sp>
        <p:nvSpPr>
          <p:cNvPr id="2" name="Rectangle 1"/>
          <p:cNvSpPr/>
          <p:nvPr/>
        </p:nvSpPr>
        <p:spPr>
          <a:xfrm>
            <a:off x="2716753" y="3313629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Consent Requested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17264" y="3634546"/>
            <a:ext cx="1309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Consent Requested </a:t>
            </a:r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34" name="Rectangle 33"/>
          <p:cNvSpPr/>
          <p:nvPr/>
        </p:nvSpPr>
        <p:spPr>
          <a:xfrm>
            <a:off x="2716754" y="3961701"/>
            <a:ext cx="1309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Consent Requested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39952" y="3941690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Response Rec’d – Under review</a:t>
            </a: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>
            <a:off x="2716752" y="3219842"/>
            <a:ext cx="2655935" cy="1097572"/>
          </a:xfrm>
          <a:prstGeom prst="rect">
            <a:avLst/>
          </a:prstGeom>
          <a:solidFill>
            <a:srgbClr val="7F7F7F">
              <a:alpha val="50196"/>
            </a:srgb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2717264" y="2973601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Consent Statuses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888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Consent Status | </a:t>
            </a:r>
            <a:r>
              <a:rPr lang="en-US" dirty="0" smtClean="0"/>
              <a:t>Overview</a:t>
            </a:r>
            <a:endParaRPr lang="en-A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574"/>
            <a:ext cx="7200000" cy="16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8744" y="2231420"/>
            <a:ext cx="15841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ROAD MANAGER 1</a:t>
            </a:r>
            <a:endParaRPr lang="en-AU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22920" y="2424148"/>
            <a:ext cx="15841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ROAD MANAGER 2</a:t>
            </a:r>
            <a:endParaRPr lang="en-AU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99392" y="987574"/>
            <a:ext cx="100891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customer@nhvr.gov.au</a:t>
            </a:r>
            <a:endParaRPr lang="en-AU" sz="600" dirty="0"/>
          </a:p>
        </p:txBody>
      </p:sp>
      <p:sp>
        <p:nvSpPr>
          <p:cNvPr id="3" name="Rectangle 2"/>
          <p:cNvSpPr/>
          <p:nvPr/>
        </p:nvSpPr>
        <p:spPr>
          <a:xfrm>
            <a:off x="755576" y="1894558"/>
            <a:ext cx="792088" cy="14401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ular Callout 17"/>
          <p:cNvSpPr/>
          <p:nvPr/>
        </p:nvSpPr>
        <p:spPr>
          <a:xfrm>
            <a:off x="4572000" y="2087404"/>
            <a:ext cx="792088" cy="530002"/>
          </a:xfrm>
          <a:prstGeom prst="wedgeRoundRectCallout">
            <a:avLst>
              <a:gd name="adj1" fmla="val -118628"/>
              <a:gd name="adj2" fmla="val 140522"/>
              <a:gd name="adj3" fmla="val 16667"/>
            </a:avLst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4068478" y="3219391"/>
            <a:ext cx="1080000" cy="1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With NHVR</a:t>
            </a:r>
            <a:endParaRPr lang="en-US" sz="1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219396" y="3219830"/>
            <a:ext cx="1127174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Closed/ </a:t>
            </a:r>
            <a:r>
              <a:rPr lang="en-US" sz="1000" b="1" dirty="0" err="1" smtClean="0"/>
              <a:t>Finalised</a:t>
            </a:r>
            <a:endParaRPr lang="en-US" sz="1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48124" y="3219830"/>
            <a:ext cx="1080000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With RM</a:t>
            </a:r>
            <a:endParaRPr lang="en-US" sz="1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836230" y="3219830"/>
            <a:ext cx="1080000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With Customer</a:t>
            </a:r>
            <a:endParaRPr lang="en-US" sz="1000" b="1" dirty="0"/>
          </a:p>
        </p:txBody>
      </p:sp>
      <p:sp>
        <p:nvSpPr>
          <p:cNvPr id="23" name="Rectangle 22"/>
          <p:cNvSpPr/>
          <p:nvPr/>
        </p:nvSpPr>
        <p:spPr>
          <a:xfrm>
            <a:off x="1692214" y="3405019"/>
            <a:ext cx="15396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Customer Info </a:t>
            </a:r>
            <a:r>
              <a:rPr lang="en-AU" sz="900" dirty="0" err="1" smtClean="0"/>
              <a:t>Req’d</a:t>
            </a:r>
            <a:endParaRPr lang="en-US" sz="900" dirty="0"/>
          </a:p>
        </p:txBody>
      </p:sp>
      <p:sp>
        <p:nvSpPr>
          <p:cNvPr id="24" name="Rectangle 23"/>
          <p:cNvSpPr/>
          <p:nvPr/>
        </p:nvSpPr>
        <p:spPr>
          <a:xfrm>
            <a:off x="2908854" y="3404219"/>
            <a:ext cx="1375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New</a:t>
            </a:r>
          </a:p>
          <a:p>
            <a:r>
              <a:rPr lang="en-US" sz="900" dirty="0" smtClean="0"/>
              <a:t>Assigned</a:t>
            </a:r>
          </a:p>
          <a:p>
            <a:r>
              <a:rPr lang="en-US" sz="900" dirty="0" smtClean="0"/>
              <a:t>Assessment</a:t>
            </a:r>
          </a:p>
          <a:p>
            <a:r>
              <a:rPr lang="en-US" sz="900" dirty="0" smtClean="0"/>
              <a:t>Overdue decision</a:t>
            </a:r>
          </a:p>
          <a:p>
            <a:r>
              <a:rPr lang="en-US" sz="900" dirty="0" smtClean="0"/>
              <a:t>Consent Extended</a:t>
            </a:r>
            <a:endParaRPr lang="en-US" sz="900" dirty="0"/>
          </a:p>
        </p:txBody>
      </p:sp>
      <p:sp>
        <p:nvSpPr>
          <p:cNvPr id="25" name="Rectangle 24"/>
          <p:cNvSpPr/>
          <p:nvPr/>
        </p:nvSpPr>
        <p:spPr>
          <a:xfrm>
            <a:off x="4067268" y="3401111"/>
            <a:ext cx="1375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Response Rec’d </a:t>
            </a:r>
          </a:p>
          <a:p>
            <a:r>
              <a:rPr lang="en-AU" sz="900" dirty="0" smtClean="0"/>
              <a:t>– Under Review</a:t>
            </a:r>
            <a:endParaRPr lang="en-US" sz="900" dirty="0"/>
          </a:p>
        </p:txBody>
      </p:sp>
      <p:sp>
        <p:nvSpPr>
          <p:cNvPr id="26" name="Rectangle 25"/>
          <p:cNvSpPr/>
          <p:nvPr/>
        </p:nvSpPr>
        <p:spPr>
          <a:xfrm>
            <a:off x="5147388" y="3398790"/>
            <a:ext cx="17989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Granted – Notice</a:t>
            </a:r>
          </a:p>
          <a:p>
            <a:r>
              <a:rPr lang="en-AU" sz="900" dirty="0" smtClean="0"/>
              <a:t>Granted – Pre-app</a:t>
            </a:r>
          </a:p>
          <a:p>
            <a:r>
              <a:rPr lang="en-AU" sz="900" dirty="0" smtClean="0"/>
              <a:t>Granted with Cons</a:t>
            </a:r>
          </a:p>
          <a:p>
            <a:r>
              <a:rPr lang="en-AU" sz="900" dirty="0" smtClean="0"/>
              <a:t>Refused</a:t>
            </a:r>
          </a:p>
          <a:p>
            <a:r>
              <a:rPr lang="en-AU" sz="900" dirty="0" smtClean="0"/>
              <a:t>Granted</a:t>
            </a:r>
          </a:p>
          <a:p>
            <a:r>
              <a:rPr lang="en-AU" sz="900" dirty="0" smtClean="0"/>
              <a:t>Closed – Duplicate*</a:t>
            </a:r>
          </a:p>
          <a:p>
            <a:r>
              <a:rPr lang="en-AU" sz="900" dirty="0" smtClean="0"/>
              <a:t>Closed – Withdrawn*</a:t>
            </a:r>
          </a:p>
          <a:p>
            <a:r>
              <a:rPr lang="en-AU" sz="900" dirty="0" smtClean="0"/>
              <a:t>Closed – Other*</a:t>
            </a:r>
          </a:p>
          <a:p>
            <a:r>
              <a:rPr lang="en-AU" sz="900" dirty="0" smtClean="0"/>
              <a:t>Closed – Non-Responsive*</a:t>
            </a:r>
          </a:p>
        </p:txBody>
      </p:sp>
    </p:spTree>
    <p:extLst>
      <p:ext uri="{BB962C8B-B14F-4D97-AF65-F5344CB8AC3E}">
        <p14:creationId xmlns:p14="http://schemas.microsoft.com/office/powerpoint/2010/main" val="14868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Consent Status | </a:t>
            </a:r>
            <a:r>
              <a:rPr lang="en-US" dirty="0" smtClean="0"/>
              <a:t>All Workflows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533"/>
            <a:ext cx="7304758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4299941"/>
            <a:ext cx="8229600" cy="294681"/>
          </a:xfrm>
        </p:spPr>
        <p:txBody>
          <a:bodyPr/>
          <a:lstStyle/>
          <a:p>
            <a:r>
              <a:rPr lang="en-AU" sz="1400" dirty="0" smtClean="0"/>
              <a:t>View the detailed workflow and see the status descriptions on the Help Centre:</a:t>
            </a:r>
          </a:p>
          <a:p>
            <a:r>
              <a:rPr lang="en-AU" sz="1400" b="1" i="1" dirty="0" smtClean="0"/>
              <a:t>Help Centre &gt; Case Status </a:t>
            </a:r>
            <a:r>
              <a:rPr lang="en-AU" sz="1400" b="1" i="1" dirty="0"/>
              <a:t>&gt; Case Status &amp; </a:t>
            </a:r>
            <a:r>
              <a:rPr lang="en-AU" sz="1400" b="1" i="1" dirty="0" smtClean="0"/>
              <a:t>Workflows</a:t>
            </a:r>
          </a:p>
          <a:p>
            <a:r>
              <a:rPr lang="en-AU" sz="1000" b="1" i="1" dirty="0"/>
              <a:t>https://</a:t>
            </a:r>
            <a:r>
              <a:rPr lang="en-AU" sz="1000" b="1" i="1" dirty="0" smtClean="0"/>
              <a:t>help.nhvr.gov.au/online-permit-system-4/help-centre-customer/case-tracker/case-status-workflows</a:t>
            </a:r>
          </a:p>
          <a:p>
            <a:endParaRPr lang="en-AU" sz="1400" b="1" i="1" dirty="0" smtClean="0"/>
          </a:p>
          <a:p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968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Case Status</a:t>
            </a:r>
            <a:r>
              <a:rPr lang="en-AU" dirty="0" smtClean="0"/>
              <a:t>| Closed Status Explained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771550"/>
            <a:ext cx="2648661" cy="4532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b="1" dirty="0" smtClean="0"/>
              <a:t>Case Closed</a:t>
            </a:r>
            <a:endParaRPr lang="en-US" sz="2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97765"/>
              </p:ext>
            </p:extLst>
          </p:nvPr>
        </p:nvGraphicFramePr>
        <p:xfrm>
          <a:off x="539552" y="1275606"/>
          <a:ext cx="8208912" cy="30963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37627"/>
                <a:gridCol w="547128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en-A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Status</a:t>
                      </a:r>
                      <a:endParaRPr lang="en-A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Reason</a:t>
                      </a:r>
                      <a:endParaRPr lang="en-US" sz="12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 – Migrate to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Renewal case that is split</a:t>
                      </a:r>
                      <a:r>
                        <a:rPr lang="en-AU" sz="1200" baseline="0" dirty="0" smtClean="0"/>
                        <a:t> into multiple cases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Duplicate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has been identified as a duplicate of an existing case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Withdrawn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withdrawn by the Customer</a:t>
                      </a:r>
                      <a:r>
                        <a:rPr lang="en-AU" sz="1200" baseline="0" dirty="0" smtClean="0"/>
                        <a:t> or Regulator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closed due to some other </a:t>
                      </a:r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reason (see Case Notes for details)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Non-Responsive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closed due to non-responsive customer (No response for 14 days)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Expired 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When the Road Manager</a:t>
                      </a:r>
                      <a:r>
                        <a:rPr lang="en-AU" sz="1200" baseline="0" dirty="0" smtClean="0"/>
                        <a:t> did not respond during the initial period and an additional 56 days</a:t>
                      </a:r>
                      <a:endParaRPr lang="en-US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Under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Initial</a:t>
                      </a:r>
                      <a:r>
                        <a:rPr lang="en-AU" sz="1200" baseline="0" dirty="0" smtClean="0"/>
                        <a:t> assessment confirms the whole route is under notice</a:t>
                      </a:r>
                      <a:endParaRPr lang="en-US" sz="1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In 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tx1"/>
                          </a:solidFill>
                        </a:rPr>
                        <a:t>When an in-principle</a:t>
                      </a:r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 application has been completed (PBS vehicles)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- Superseded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When a case has been renewed or amended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Consent Status</a:t>
            </a:r>
            <a:r>
              <a:rPr lang="en-AU" dirty="0" smtClean="0"/>
              <a:t>| Finalised and Closed Status Explained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771550"/>
            <a:ext cx="2880320" cy="4532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b="1" dirty="0" smtClean="0"/>
              <a:t>Finalised/ Case Closed</a:t>
            </a:r>
            <a:endParaRPr lang="en-US" sz="2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03336"/>
              </p:ext>
            </p:extLst>
          </p:nvPr>
        </p:nvGraphicFramePr>
        <p:xfrm>
          <a:off x="539552" y="1275606"/>
          <a:ext cx="8208912" cy="28768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37627"/>
                <a:gridCol w="547128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en-A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Status</a:t>
                      </a:r>
                      <a:endParaRPr lang="en-A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Reason</a:t>
                      </a:r>
                      <a:endParaRPr lang="en-US" sz="12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Granted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When</a:t>
                      </a:r>
                      <a:r>
                        <a:rPr lang="en-US" sz="1200" baseline="0" dirty="0" smtClean="0"/>
                        <a:t> consent is not required as the request can operate under notice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Granted Pre-Approval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consent is granted</a:t>
                      </a:r>
                      <a:r>
                        <a:rPr lang="en-US" sz="1200" baseline="0" dirty="0" smtClean="0"/>
                        <a:t> using a pre-approval held by the NHVR and Road Manager</a:t>
                      </a:r>
                      <a:endParaRPr lang="en-US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Granted with Con’s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Regulator user reviews and accepts the consent as Granted</a:t>
                      </a:r>
                      <a:r>
                        <a:rPr lang="en-US" sz="1200" baseline="0" dirty="0" smtClean="0"/>
                        <a:t> with Conditions</a:t>
                      </a:r>
                      <a:endParaRPr lang="en-US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Refused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Regulator user reviews and accepts the consent as Refused</a:t>
                      </a:r>
                      <a:endParaRPr lang="en-US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Granted</a:t>
                      </a:r>
                      <a:endParaRPr lang="en-A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 automatically accepts the response</a:t>
                      </a:r>
                      <a:endParaRPr lang="en-US" sz="1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Duplicate*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has been identified as a duplicate of an existing case</a:t>
                      </a:r>
                      <a:endParaRPr lang="en-US" sz="1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Withdrawn*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withdrawn by the Customer</a:t>
                      </a:r>
                      <a:r>
                        <a:rPr lang="en-AU" sz="1200" baseline="0" dirty="0" smtClean="0"/>
                        <a:t> or Regulator</a:t>
                      </a:r>
                      <a:endParaRPr lang="en-US" sz="1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Other*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closed due to some other </a:t>
                      </a:r>
                      <a:r>
                        <a:rPr lang="en-AU" sz="1200" baseline="0" dirty="0" smtClean="0">
                          <a:solidFill>
                            <a:schemeClr val="tx1"/>
                          </a:solidFill>
                        </a:rPr>
                        <a:t>reason (see Case Notes for details)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Closed – Non-Responsive*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Case closed due to non-responsive customer (No response for 14 days)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5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7024" y="3034240"/>
            <a:ext cx="1512167" cy="269156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618" y="843558"/>
            <a:ext cx="1512166" cy="269156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More Information</a:t>
            </a:r>
            <a:r>
              <a:rPr lang="en-AU" dirty="0" smtClean="0"/>
              <a:t>| User Support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39552" y="771550"/>
            <a:ext cx="11889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ea typeface="Calibri" charset="0"/>
                <a:cs typeface="Arial" charset="0"/>
              </a:rPr>
              <a:t>Online Support </a:t>
            </a:r>
            <a:r>
              <a:rPr lang="en-GB" dirty="0" smtClean="0">
                <a:ea typeface="Calibri" charset="0"/>
                <a:cs typeface="Arial" charset="0"/>
              </a:rPr>
              <a:t>is available 24/7 via the Help Centre</a:t>
            </a:r>
          </a:p>
          <a:p>
            <a:endParaRPr lang="en-GB" dirty="0" smtClean="0">
              <a:ea typeface="Calibri" charset="0"/>
              <a:cs typeface="Arial" charset="0"/>
            </a:endParaRPr>
          </a:p>
          <a:p>
            <a:pPr marL="642938" indent="-285750">
              <a:buFontTx/>
              <a:buChar char="-"/>
            </a:pPr>
            <a:r>
              <a:rPr lang="en-US" dirty="0" smtClean="0"/>
              <a:t>Videos </a:t>
            </a:r>
          </a:p>
          <a:p>
            <a:pPr marL="642938" indent="-285750">
              <a:buFontTx/>
              <a:buChar char="-"/>
            </a:pPr>
            <a:r>
              <a:rPr lang="en-US" dirty="0" smtClean="0"/>
              <a:t>FAQs</a:t>
            </a:r>
          </a:p>
          <a:p>
            <a:pPr marL="642938" indent="-285750">
              <a:buFontTx/>
              <a:buChar char="-"/>
            </a:pPr>
            <a:r>
              <a:rPr lang="en-US" dirty="0" smtClean="0"/>
              <a:t>Help Articles</a:t>
            </a:r>
          </a:p>
          <a:p>
            <a:pPr marL="642938" indent="-285750">
              <a:buFontTx/>
              <a:buChar char="-"/>
            </a:pPr>
            <a:r>
              <a:rPr lang="en-AU" dirty="0" smtClean="0"/>
              <a:t>Past Webinars</a:t>
            </a:r>
          </a:p>
          <a:p>
            <a:pPr marL="357188"/>
            <a:r>
              <a:rPr lang="en-AU" dirty="0"/>
              <a:t>https://</a:t>
            </a:r>
            <a:r>
              <a:rPr lang="en-AU" dirty="0" smtClean="0"/>
              <a:t>help.nhvr.gov.au/support</a:t>
            </a:r>
          </a:p>
          <a:p>
            <a:pPr marL="357188"/>
            <a:endParaRPr lang="en-US" dirty="0" smtClean="0"/>
          </a:p>
          <a:p>
            <a:r>
              <a:rPr lang="en-GB" b="1" dirty="0" smtClean="0">
                <a:ea typeface="Calibri" charset="0"/>
                <a:cs typeface="Arial" charset="0"/>
              </a:rPr>
              <a:t>Phone support</a:t>
            </a:r>
            <a:r>
              <a:rPr lang="en-GB" dirty="0" smtClean="0">
                <a:ea typeface="Calibri" charset="0"/>
                <a:cs typeface="Arial" charset="0"/>
              </a:rPr>
              <a:t> is available via the Call Centre</a:t>
            </a:r>
          </a:p>
          <a:p>
            <a:r>
              <a:rPr lang="en-AU" dirty="0"/>
              <a:t>Contact us on: </a:t>
            </a:r>
            <a:r>
              <a:rPr lang="en-AU" b="1" dirty="0"/>
              <a:t>1300 MYNHVR</a:t>
            </a:r>
            <a:r>
              <a:rPr lang="en-AU" dirty="0"/>
              <a:t> (1300 696 487)</a:t>
            </a:r>
          </a:p>
          <a:p>
            <a:r>
              <a:rPr lang="en-AU" dirty="0"/>
              <a:t>Standard 1300 call charges apply (check with your phone provider). </a:t>
            </a:r>
            <a:endParaRPr lang="en-AU" dirty="0" smtClean="0"/>
          </a:p>
          <a:p>
            <a:r>
              <a:rPr lang="en-AU" dirty="0" smtClean="0"/>
              <a:t>Hours </a:t>
            </a:r>
            <a:r>
              <a:rPr lang="en-AU" dirty="0"/>
              <a:t>of operation 7:00am – 5:00pm (AEST) Monday to Friday. </a:t>
            </a:r>
            <a:endParaRPr lang="en-AU" dirty="0" smtClean="0"/>
          </a:p>
          <a:p>
            <a:r>
              <a:rPr lang="en-AU" dirty="0" smtClean="0"/>
              <a:t>Closed </a:t>
            </a:r>
            <a:r>
              <a:rPr lang="en-AU" dirty="0"/>
              <a:t>on weekends and all national public holidays.</a:t>
            </a:r>
          </a:p>
          <a:p>
            <a:endParaRPr lang="en-GB" dirty="0" smtClean="0">
              <a:ea typeface="Calibri" charset="0"/>
              <a:cs typeface="Arial" charset="0"/>
            </a:endParaRPr>
          </a:p>
          <a:p>
            <a:endParaRPr lang="en-GB" dirty="0" smtClean="0">
              <a:ea typeface="Calibri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43558"/>
            <a:ext cx="337948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3" y="2661760"/>
            <a:ext cx="4536503" cy="485775"/>
          </a:xfrm>
        </p:spPr>
        <p:txBody>
          <a:bodyPr/>
          <a:lstStyle/>
          <a:p>
            <a:r>
              <a:rPr lang="en-AU" dirty="0"/>
              <a:t>Please get in touch</a:t>
            </a:r>
          </a:p>
          <a:p>
            <a:r>
              <a:rPr lang="en-AU" dirty="0" smtClean="0"/>
              <a:t>accessconnect</a:t>
            </a:r>
            <a:r>
              <a:rPr lang="en-AU" dirty="0" smtClean="0"/>
              <a:t>@nhvr.gov.au</a:t>
            </a:r>
            <a:endParaRPr lang="en-AU" dirty="0"/>
          </a:p>
          <a:p>
            <a:r>
              <a:rPr lang="en-AU" dirty="0"/>
              <a:t>or</a:t>
            </a:r>
          </a:p>
          <a:p>
            <a:r>
              <a:rPr lang="en-AU" dirty="0"/>
              <a:t>https://www.nhvr.gov.au/ 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b="1" dirty="0"/>
              <a:t>Panel Members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Sean Tansley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Callum Fraser</a:t>
            </a:r>
          </a:p>
          <a:p>
            <a:endParaRPr lang="en-AU" sz="1600" b="1" dirty="0" smtClean="0"/>
          </a:p>
          <a:p>
            <a:r>
              <a:rPr lang="en-AU" sz="1600" b="1" dirty="0" smtClean="0"/>
              <a:t>Webinar </a:t>
            </a:r>
            <a:r>
              <a:rPr lang="en-AU" sz="1600" b="1" dirty="0"/>
              <a:t>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Slides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Ask questions – right side panel, type and submit, include name and organisation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‘</a:t>
            </a:r>
            <a:r>
              <a:rPr lang="en-AU" sz="1600" dirty="0" err="1"/>
              <a:t>QnA</a:t>
            </a:r>
            <a:r>
              <a:rPr lang="en-AU" sz="1600" dirty="0"/>
              <a:t>’ session at 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Viewing on tablet or mobile device – won’t be able to ask questions, send to accessconnect@nhvr.gov.au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Video of webinar and questions will be uploaded to </a:t>
            </a:r>
            <a:r>
              <a:rPr lang="en-AU" sz="1600" dirty="0" smtClean="0"/>
              <a:t>YouTube and the Help Centre</a:t>
            </a:r>
            <a:endParaRPr lang="en-AU" sz="1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9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87624" y="1887799"/>
            <a:ext cx="2880319" cy="269156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Purpose of Webinar </a:t>
            </a:r>
            <a:r>
              <a:rPr lang="en-AU" dirty="0"/>
              <a:t>| Case </a:t>
            </a:r>
            <a:r>
              <a:rPr lang="en-AU" dirty="0" smtClean="0"/>
              <a:t>Status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" r="32538"/>
          <a:stretch/>
        </p:blipFill>
        <p:spPr>
          <a:xfrm>
            <a:off x="5004048" y="699542"/>
            <a:ext cx="3905684" cy="2772322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539552" y="699542"/>
            <a:ext cx="4248472" cy="1083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 smtClean="0"/>
              <a:t>The purpose of today’s webinar is to look specifically at case statuses so you can understand the progress of your permit application in the NHVR Portal.  </a:t>
            </a:r>
            <a:endParaRPr lang="en-AU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539552" y="185167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There are </a:t>
            </a:r>
            <a:r>
              <a:rPr lang="en-AU" dirty="0" smtClean="0"/>
              <a:t>18 </a:t>
            </a:r>
            <a:r>
              <a:rPr lang="en-AU" dirty="0"/>
              <a:t>different case statuses, depending on the information or actions required to process a permit application. </a:t>
            </a:r>
          </a:p>
          <a:p>
            <a:endParaRPr lang="en-AU" dirty="0"/>
          </a:p>
          <a:p>
            <a:r>
              <a:rPr lang="en-AU" dirty="0"/>
              <a:t>Today, the </a:t>
            </a:r>
            <a:r>
              <a:rPr lang="en-AU" dirty="0" smtClean="0"/>
              <a:t>Top 3 </a:t>
            </a:r>
            <a:r>
              <a:rPr lang="en-AU" dirty="0"/>
              <a:t>most common workflows and the related Case </a:t>
            </a:r>
            <a:r>
              <a:rPr lang="en-AU" dirty="0" smtClean="0"/>
              <a:t>Statuses </a:t>
            </a:r>
            <a:r>
              <a:rPr lang="en-AU" dirty="0"/>
              <a:t>will be discussed. </a:t>
            </a:r>
            <a:r>
              <a:rPr lang="en-AU" dirty="0" smtClean="0"/>
              <a:t>We will also briefly review the Consent Statuses.</a:t>
            </a:r>
            <a:endParaRPr lang="en-AU" dirty="0"/>
          </a:p>
          <a:p>
            <a:endParaRPr lang="en-AU" dirty="0"/>
          </a:p>
          <a:p>
            <a:r>
              <a:rPr lang="en-AU" dirty="0"/>
              <a:t>We will also look at 10 reasons a case may be closed.</a:t>
            </a:r>
          </a:p>
        </p:txBody>
      </p:sp>
    </p:spTree>
    <p:extLst>
      <p:ext uri="{BB962C8B-B14F-4D97-AF65-F5344CB8AC3E}">
        <p14:creationId xmlns:p14="http://schemas.microsoft.com/office/powerpoint/2010/main" val="39751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87624" y="1887799"/>
            <a:ext cx="2880319" cy="269156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Purpose of Webinar </a:t>
            </a:r>
            <a:r>
              <a:rPr lang="en-AU" dirty="0"/>
              <a:t>| Case </a:t>
            </a:r>
            <a:r>
              <a:rPr lang="en-AU" dirty="0" smtClean="0"/>
              <a:t>Progress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39552" y="699542"/>
            <a:ext cx="4248472" cy="1083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 smtClean="0"/>
              <a:t>The purpose of today’s webinar is to provide you with an understanding of the case statuses your permit application moves through as it is processed in the NHVR Portal.  </a:t>
            </a:r>
            <a:endParaRPr lang="en-AU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539552" y="18516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There are </a:t>
            </a:r>
            <a:r>
              <a:rPr lang="en-AU" dirty="0" smtClean="0"/>
              <a:t>18 </a:t>
            </a:r>
            <a:r>
              <a:rPr lang="en-AU" dirty="0"/>
              <a:t>different case statuses, depending on the information or actions required to process a permit application. </a:t>
            </a:r>
          </a:p>
          <a:p>
            <a:endParaRPr lang="en-AU" dirty="0"/>
          </a:p>
          <a:p>
            <a:r>
              <a:rPr lang="en-AU" dirty="0"/>
              <a:t>Today, the </a:t>
            </a:r>
            <a:r>
              <a:rPr lang="en-AU" dirty="0" smtClean="0"/>
              <a:t>Top 3 </a:t>
            </a:r>
            <a:r>
              <a:rPr lang="en-AU" dirty="0"/>
              <a:t>most common workflows and the related Case Status will be discussed. </a:t>
            </a:r>
          </a:p>
          <a:p>
            <a:endParaRPr lang="en-AU" dirty="0"/>
          </a:p>
          <a:p>
            <a:r>
              <a:rPr lang="en-AU" dirty="0"/>
              <a:t>We will also look at 10 reasons a case may be closed.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43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Overview</a:t>
            </a:r>
            <a:endParaRPr lang="en-AU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r="24937" b="18810"/>
          <a:stretch/>
        </p:blipFill>
        <p:spPr>
          <a:xfrm>
            <a:off x="378695" y="1563640"/>
            <a:ext cx="7218852" cy="812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r="32538"/>
          <a:stretch/>
        </p:blipFill>
        <p:spPr>
          <a:xfrm>
            <a:off x="6156176" y="130468"/>
            <a:ext cx="2537532" cy="1801184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853130" y="2355287"/>
            <a:ext cx="1080000" cy="1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979214" y="2355726"/>
            <a:ext cx="2257082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732776" y="2355726"/>
            <a:ext cx="1080000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620882" y="2355726"/>
            <a:ext cx="1080000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47664" y="2540915"/>
            <a:ext cx="14688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Customer Info </a:t>
            </a:r>
            <a:r>
              <a:rPr lang="en-AU" sz="900" dirty="0" err="1" smtClean="0"/>
              <a:t>Req’d</a:t>
            </a:r>
            <a:endParaRPr lang="en-US" sz="900" dirty="0"/>
          </a:p>
        </p:txBody>
      </p:sp>
      <p:sp>
        <p:nvSpPr>
          <p:cNvPr id="50" name="Rectangle 49"/>
          <p:cNvSpPr/>
          <p:nvPr/>
        </p:nvSpPr>
        <p:spPr>
          <a:xfrm>
            <a:off x="2693506" y="2540115"/>
            <a:ext cx="13756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Consent Requested</a:t>
            </a:r>
            <a:endParaRPr lang="en-US" sz="900" dirty="0"/>
          </a:p>
        </p:txBody>
      </p:sp>
      <p:sp>
        <p:nvSpPr>
          <p:cNvPr id="51" name="Rectangle 50"/>
          <p:cNvSpPr/>
          <p:nvPr/>
        </p:nvSpPr>
        <p:spPr>
          <a:xfrm>
            <a:off x="3779912" y="2540915"/>
            <a:ext cx="1375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New</a:t>
            </a:r>
          </a:p>
          <a:p>
            <a:r>
              <a:rPr lang="en-AU" sz="900" dirty="0" smtClean="0"/>
              <a:t>Being Assessed</a:t>
            </a:r>
          </a:p>
          <a:p>
            <a:r>
              <a:rPr lang="en-AU" sz="900" dirty="0" smtClean="0"/>
              <a:t>Assigned</a:t>
            </a:r>
          </a:p>
          <a:p>
            <a:r>
              <a:rPr lang="en-AU" sz="900" dirty="0" smtClean="0"/>
              <a:t>Finalising outcome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25952" y="2534686"/>
            <a:ext cx="1798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/>
              <a:t>Completed</a:t>
            </a:r>
          </a:p>
          <a:p>
            <a:r>
              <a:rPr lang="en-AU" sz="900" dirty="0"/>
              <a:t>Application </a:t>
            </a:r>
            <a:r>
              <a:rPr lang="en-AU" sz="900" dirty="0" smtClean="0"/>
              <a:t>refused</a:t>
            </a:r>
          </a:p>
          <a:p>
            <a:r>
              <a:rPr lang="en-AU" sz="900" dirty="0"/>
              <a:t>Delegated</a:t>
            </a:r>
          </a:p>
          <a:p>
            <a:r>
              <a:rPr lang="en-AU" sz="900" dirty="0" smtClean="0"/>
              <a:t>Closed – Migrate to Permit</a:t>
            </a:r>
          </a:p>
          <a:p>
            <a:r>
              <a:rPr lang="en-AU" sz="900" dirty="0" smtClean="0"/>
              <a:t>Closed – Duplicate</a:t>
            </a:r>
          </a:p>
          <a:p>
            <a:r>
              <a:rPr lang="en-AU" sz="900" dirty="0" smtClean="0"/>
              <a:t>Closed – Withdrawn</a:t>
            </a:r>
          </a:p>
          <a:p>
            <a:r>
              <a:rPr lang="en-AU" sz="900" dirty="0" smtClean="0"/>
              <a:t>Closed – Other</a:t>
            </a:r>
          </a:p>
          <a:p>
            <a:r>
              <a:rPr lang="en-AU" sz="900" dirty="0" smtClean="0"/>
              <a:t>Closed – Non-Responsive</a:t>
            </a:r>
          </a:p>
          <a:p>
            <a:r>
              <a:rPr lang="en-AU" sz="900" dirty="0" smtClean="0"/>
              <a:t>Closed – Expired Decision</a:t>
            </a:r>
          </a:p>
          <a:p>
            <a:r>
              <a:rPr lang="en-AU" sz="900" dirty="0" smtClean="0"/>
              <a:t>Closed – Under Notice</a:t>
            </a:r>
          </a:p>
          <a:p>
            <a:r>
              <a:rPr lang="en-AU" sz="900" dirty="0" smtClean="0"/>
              <a:t>Closed – In Principle</a:t>
            </a:r>
          </a:p>
          <a:p>
            <a:r>
              <a:rPr lang="en-AU" sz="900" dirty="0" smtClean="0"/>
              <a:t>Closed - Superseded</a:t>
            </a:r>
            <a:endParaRPr lang="en-US" sz="9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7092280" y="627534"/>
            <a:ext cx="1601427" cy="1512168"/>
          </a:xfrm>
          <a:custGeom>
            <a:avLst/>
            <a:gdLst>
              <a:gd name="connsiteX0" fmla="*/ 0 w 593316"/>
              <a:gd name="connsiteY0" fmla="*/ 98888 h 1304118"/>
              <a:gd name="connsiteX1" fmla="*/ 98888 w 593316"/>
              <a:gd name="connsiteY1" fmla="*/ 0 h 1304118"/>
              <a:gd name="connsiteX2" fmla="*/ 98886 w 593316"/>
              <a:gd name="connsiteY2" fmla="*/ 0 h 1304118"/>
              <a:gd name="connsiteX3" fmla="*/ 98886 w 593316"/>
              <a:gd name="connsiteY3" fmla="*/ 0 h 1304118"/>
              <a:gd name="connsiteX4" fmla="*/ 247215 w 593316"/>
              <a:gd name="connsiteY4" fmla="*/ 0 h 1304118"/>
              <a:gd name="connsiteX5" fmla="*/ 494428 w 593316"/>
              <a:gd name="connsiteY5" fmla="*/ 0 h 1304118"/>
              <a:gd name="connsiteX6" fmla="*/ 593316 w 593316"/>
              <a:gd name="connsiteY6" fmla="*/ 98888 h 1304118"/>
              <a:gd name="connsiteX7" fmla="*/ 593316 w 593316"/>
              <a:gd name="connsiteY7" fmla="*/ 760736 h 1304118"/>
              <a:gd name="connsiteX8" fmla="*/ 593316 w 593316"/>
              <a:gd name="connsiteY8" fmla="*/ 760736 h 1304118"/>
              <a:gd name="connsiteX9" fmla="*/ 593316 w 593316"/>
              <a:gd name="connsiteY9" fmla="*/ 1086765 h 1304118"/>
              <a:gd name="connsiteX10" fmla="*/ 593316 w 593316"/>
              <a:gd name="connsiteY10" fmla="*/ 1205230 h 1304118"/>
              <a:gd name="connsiteX11" fmla="*/ 494428 w 593316"/>
              <a:gd name="connsiteY11" fmla="*/ 1304118 h 1304118"/>
              <a:gd name="connsiteX12" fmla="*/ 247215 w 593316"/>
              <a:gd name="connsiteY12" fmla="*/ 1304118 h 1304118"/>
              <a:gd name="connsiteX13" fmla="*/ 98886 w 593316"/>
              <a:gd name="connsiteY13" fmla="*/ 1304118 h 1304118"/>
              <a:gd name="connsiteX14" fmla="*/ 98886 w 593316"/>
              <a:gd name="connsiteY14" fmla="*/ 1304118 h 1304118"/>
              <a:gd name="connsiteX15" fmla="*/ 98888 w 593316"/>
              <a:gd name="connsiteY15" fmla="*/ 1304118 h 1304118"/>
              <a:gd name="connsiteX16" fmla="*/ 0 w 593316"/>
              <a:gd name="connsiteY16" fmla="*/ 1205230 h 1304118"/>
              <a:gd name="connsiteX17" fmla="*/ 0 w 593316"/>
              <a:gd name="connsiteY17" fmla="*/ 1086765 h 1304118"/>
              <a:gd name="connsiteX18" fmla="*/ -4656391 w 593316"/>
              <a:gd name="connsiteY18" fmla="*/ 1121763 h 1304118"/>
              <a:gd name="connsiteX19" fmla="*/ 0 w 593316"/>
              <a:gd name="connsiteY19" fmla="*/ 760736 h 1304118"/>
              <a:gd name="connsiteX20" fmla="*/ 0 w 593316"/>
              <a:gd name="connsiteY20" fmla="*/ 98888 h 1304118"/>
              <a:gd name="connsiteX0" fmla="*/ 4656391 w 5249707"/>
              <a:gd name="connsiteY0" fmla="*/ 98888 h 1304118"/>
              <a:gd name="connsiteX1" fmla="*/ 4755279 w 5249707"/>
              <a:gd name="connsiteY1" fmla="*/ 0 h 1304118"/>
              <a:gd name="connsiteX2" fmla="*/ 4755277 w 5249707"/>
              <a:gd name="connsiteY2" fmla="*/ 0 h 1304118"/>
              <a:gd name="connsiteX3" fmla="*/ 4755277 w 5249707"/>
              <a:gd name="connsiteY3" fmla="*/ 0 h 1304118"/>
              <a:gd name="connsiteX4" fmla="*/ 4903606 w 5249707"/>
              <a:gd name="connsiteY4" fmla="*/ 0 h 1304118"/>
              <a:gd name="connsiteX5" fmla="*/ 5150819 w 5249707"/>
              <a:gd name="connsiteY5" fmla="*/ 0 h 1304118"/>
              <a:gd name="connsiteX6" fmla="*/ 5249707 w 5249707"/>
              <a:gd name="connsiteY6" fmla="*/ 98888 h 1304118"/>
              <a:gd name="connsiteX7" fmla="*/ 5249707 w 5249707"/>
              <a:gd name="connsiteY7" fmla="*/ 760736 h 1304118"/>
              <a:gd name="connsiteX8" fmla="*/ 5249707 w 5249707"/>
              <a:gd name="connsiteY8" fmla="*/ 760736 h 1304118"/>
              <a:gd name="connsiteX9" fmla="*/ 5249707 w 5249707"/>
              <a:gd name="connsiteY9" fmla="*/ 1086765 h 1304118"/>
              <a:gd name="connsiteX10" fmla="*/ 5249707 w 5249707"/>
              <a:gd name="connsiteY10" fmla="*/ 1205230 h 1304118"/>
              <a:gd name="connsiteX11" fmla="*/ 5150819 w 5249707"/>
              <a:gd name="connsiteY11" fmla="*/ 1304118 h 1304118"/>
              <a:gd name="connsiteX12" fmla="*/ 4903606 w 5249707"/>
              <a:gd name="connsiteY12" fmla="*/ 1304118 h 1304118"/>
              <a:gd name="connsiteX13" fmla="*/ 4755277 w 5249707"/>
              <a:gd name="connsiteY13" fmla="*/ 1304118 h 1304118"/>
              <a:gd name="connsiteX14" fmla="*/ 4755277 w 5249707"/>
              <a:gd name="connsiteY14" fmla="*/ 1304118 h 1304118"/>
              <a:gd name="connsiteX15" fmla="*/ 4755279 w 5249707"/>
              <a:gd name="connsiteY15" fmla="*/ 1304118 h 1304118"/>
              <a:gd name="connsiteX16" fmla="*/ 4656391 w 5249707"/>
              <a:gd name="connsiteY16" fmla="*/ 1205230 h 1304118"/>
              <a:gd name="connsiteX17" fmla="*/ 4650566 w 5249707"/>
              <a:gd name="connsiteY17" fmla="*/ 801379 h 1304118"/>
              <a:gd name="connsiteX18" fmla="*/ 0 w 5249707"/>
              <a:gd name="connsiteY18" fmla="*/ 1121763 h 1304118"/>
              <a:gd name="connsiteX19" fmla="*/ 4656391 w 5249707"/>
              <a:gd name="connsiteY19" fmla="*/ 760736 h 1304118"/>
              <a:gd name="connsiteX20" fmla="*/ 4656391 w 5249707"/>
              <a:gd name="connsiteY20" fmla="*/ 98888 h 1304118"/>
              <a:gd name="connsiteX0" fmla="*/ 6252222 w 6845538"/>
              <a:gd name="connsiteY0" fmla="*/ 98888 h 1304118"/>
              <a:gd name="connsiteX1" fmla="*/ 6351110 w 6845538"/>
              <a:gd name="connsiteY1" fmla="*/ 0 h 1304118"/>
              <a:gd name="connsiteX2" fmla="*/ 6351108 w 6845538"/>
              <a:gd name="connsiteY2" fmla="*/ 0 h 1304118"/>
              <a:gd name="connsiteX3" fmla="*/ 6351108 w 6845538"/>
              <a:gd name="connsiteY3" fmla="*/ 0 h 1304118"/>
              <a:gd name="connsiteX4" fmla="*/ 6499437 w 6845538"/>
              <a:gd name="connsiteY4" fmla="*/ 0 h 1304118"/>
              <a:gd name="connsiteX5" fmla="*/ 6746650 w 6845538"/>
              <a:gd name="connsiteY5" fmla="*/ 0 h 1304118"/>
              <a:gd name="connsiteX6" fmla="*/ 6845538 w 6845538"/>
              <a:gd name="connsiteY6" fmla="*/ 98888 h 1304118"/>
              <a:gd name="connsiteX7" fmla="*/ 6845538 w 6845538"/>
              <a:gd name="connsiteY7" fmla="*/ 760736 h 1304118"/>
              <a:gd name="connsiteX8" fmla="*/ 6845538 w 6845538"/>
              <a:gd name="connsiteY8" fmla="*/ 760736 h 1304118"/>
              <a:gd name="connsiteX9" fmla="*/ 6845538 w 6845538"/>
              <a:gd name="connsiteY9" fmla="*/ 1086765 h 1304118"/>
              <a:gd name="connsiteX10" fmla="*/ 6845538 w 6845538"/>
              <a:gd name="connsiteY10" fmla="*/ 1205230 h 1304118"/>
              <a:gd name="connsiteX11" fmla="*/ 6746650 w 6845538"/>
              <a:gd name="connsiteY11" fmla="*/ 1304118 h 1304118"/>
              <a:gd name="connsiteX12" fmla="*/ 6499437 w 6845538"/>
              <a:gd name="connsiteY12" fmla="*/ 1304118 h 1304118"/>
              <a:gd name="connsiteX13" fmla="*/ 6351108 w 6845538"/>
              <a:gd name="connsiteY13" fmla="*/ 1304118 h 1304118"/>
              <a:gd name="connsiteX14" fmla="*/ 6351108 w 6845538"/>
              <a:gd name="connsiteY14" fmla="*/ 1304118 h 1304118"/>
              <a:gd name="connsiteX15" fmla="*/ 6351110 w 6845538"/>
              <a:gd name="connsiteY15" fmla="*/ 1304118 h 1304118"/>
              <a:gd name="connsiteX16" fmla="*/ 6252222 w 6845538"/>
              <a:gd name="connsiteY16" fmla="*/ 1205230 h 1304118"/>
              <a:gd name="connsiteX17" fmla="*/ 6246397 w 6845538"/>
              <a:gd name="connsiteY17" fmla="*/ 801379 h 1304118"/>
              <a:gd name="connsiteX18" fmla="*/ 0 w 6845538"/>
              <a:gd name="connsiteY18" fmla="*/ 1127587 h 1304118"/>
              <a:gd name="connsiteX19" fmla="*/ 6252222 w 6845538"/>
              <a:gd name="connsiteY19" fmla="*/ 760736 h 1304118"/>
              <a:gd name="connsiteX20" fmla="*/ 6252222 w 6845538"/>
              <a:gd name="connsiteY20" fmla="*/ 98888 h 1304118"/>
              <a:gd name="connsiteX0" fmla="*/ 905602 w 1498918"/>
              <a:gd name="connsiteY0" fmla="*/ 98888 h 1412973"/>
              <a:gd name="connsiteX1" fmla="*/ 1004490 w 1498918"/>
              <a:gd name="connsiteY1" fmla="*/ 0 h 1412973"/>
              <a:gd name="connsiteX2" fmla="*/ 1004488 w 1498918"/>
              <a:gd name="connsiteY2" fmla="*/ 0 h 1412973"/>
              <a:gd name="connsiteX3" fmla="*/ 1004488 w 1498918"/>
              <a:gd name="connsiteY3" fmla="*/ 0 h 1412973"/>
              <a:gd name="connsiteX4" fmla="*/ 1152817 w 1498918"/>
              <a:gd name="connsiteY4" fmla="*/ 0 h 1412973"/>
              <a:gd name="connsiteX5" fmla="*/ 1400030 w 1498918"/>
              <a:gd name="connsiteY5" fmla="*/ 0 h 1412973"/>
              <a:gd name="connsiteX6" fmla="*/ 1498918 w 1498918"/>
              <a:gd name="connsiteY6" fmla="*/ 98888 h 1412973"/>
              <a:gd name="connsiteX7" fmla="*/ 1498918 w 1498918"/>
              <a:gd name="connsiteY7" fmla="*/ 760736 h 1412973"/>
              <a:gd name="connsiteX8" fmla="*/ 1498918 w 1498918"/>
              <a:gd name="connsiteY8" fmla="*/ 760736 h 1412973"/>
              <a:gd name="connsiteX9" fmla="*/ 1498918 w 1498918"/>
              <a:gd name="connsiteY9" fmla="*/ 1086765 h 1412973"/>
              <a:gd name="connsiteX10" fmla="*/ 1498918 w 1498918"/>
              <a:gd name="connsiteY10" fmla="*/ 1205230 h 1412973"/>
              <a:gd name="connsiteX11" fmla="*/ 1400030 w 1498918"/>
              <a:gd name="connsiteY11" fmla="*/ 1304118 h 1412973"/>
              <a:gd name="connsiteX12" fmla="*/ 1152817 w 1498918"/>
              <a:gd name="connsiteY12" fmla="*/ 1304118 h 1412973"/>
              <a:gd name="connsiteX13" fmla="*/ 1004488 w 1498918"/>
              <a:gd name="connsiteY13" fmla="*/ 1304118 h 1412973"/>
              <a:gd name="connsiteX14" fmla="*/ 1004488 w 1498918"/>
              <a:gd name="connsiteY14" fmla="*/ 1304118 h 1412973"/>
              <a:gd name="connsiteX15" fmla="*/ 1004490 w 1498918"/>
              <a:gd name="connsiteY15" fmla="*/ 1304118 h 1412973"/>
              <a:gd name="connsiteX16" fmla="*/ 905602 w 1498918"/>
              <a:gd name="connsiteY16" fmla="*/ 1205230 h 1412973"/>
              <a:gd name="connsiteX17" fmla="*/ 899777 w 1498918"/>
              <a:gd name="connsiteY17" fmla="*/ 801379 h 1412973"/>
              <a:gd name="connsiteX18" fmla="*/ 0 w 1498918"/>
              <a:gd name="connsiteY18" fmla="*/ 1412973 h 1412973"/>
              <a:gd name="connsiteX19" fmla="*/ 905602 w 1498918"/>
              <a:gd name="connsiteY19" fmla="*/ 760736 h 1412973"/>
              <a:gd name="connsiteX20" fmla="*/ 905602 w 1498918"/>
              <a:gd name="connsiteY20" fmla="*/ 98888 h 141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98918" h="1412973">
                <a:moveTo>
                  <a:pt x="905602" y="98888"/>
                </a:moveTo>
                <a:cubicBezTo>
                  <a:pt x="905602" y="44274"/>
                  <a:pt x="949876" y="0"/>
                  <a:pt x="1004490" y="0"/>
                </a:cubicBezTo>
                <a:lnTo>
                  <a:pt x="1004488" y="0"/>
                </a:lnTo>
                <a:lnTo>
                  <a:pt x="1004488" y="0"/>
                </a:lnTo>
                <a:lnTo>
                  <a:pt x="1152817" y="0"/>
                </a:lnTo>
                <a:lnTo>
                  <a:pt x="1400030" y="0"/>
                </a:lnTo>
                <a:cubicBezTo>
                  <a:pt x="1454644" y="0"/>
                  <a:pt x="1498918" y="44274"/>
                  <a:pt x="1498918" y="98888"/>
                </a:cubicBezTo>
                <a:lnTo>
                  <a:pt x="1498918" y="760736"/>
                </a:lnTo>
                <a:lnTo>
                  <a:pt x="1498918" y="760736"/>
                </a:lnTo>
                <a:lnTo>
                  <a:pt x="1498918" y="1086765"/>
                </a:lnTo>
                <a:lnTo>
                  <a:pt x="1498918" y="1205230"/>
                </a:lnTo>
                <a:cubicBezTo>
                  <a:pt x="1498918" y="1259844"/>
                  <a:pt x="1454644" y="1304118"/>
                  <a:pt x="1400030" y="1304118"/>
                </a:cubicBezTo>
                <a:lnTo>
                  <a:pt x="1152817" y="1304118"/>
                </a:lnTo>
                <a:lnTo>
                  <a:pt x="1004488" y="1304118"/>
                </a:lnTo>
                <a:lnTo>
                  <a:pt x="1004488" y="1304118"/>
                </a:lnTo>
                <a:lnTo>
                  <a:pt x="1004490" y="1304118"/>
                </a:lnTo>
                <a:cubicBezTo>
                  <a:pt x="949876" y="1304118"/>
                  <a:pt x="905602" y="1259844"/>
                  <a:pt x="905602" y="1205230"/>
                </a:cubicBezTo>
                <a:cubicBezTo>
                  <a:pt x="903660" y="1070613"/>
                  <a:pt x="901719" y="935996"/>
                  <a:pt x="899777" y="801379"/>
                </a:cubicBezTo>
                <a:lnTo>
                  <a:pt x="0" y="1412973"/>
                </a:lnTo>
                <a:lnTo>
                  <a:pt x="905602" y="760736"/>
                </a:lnTo>
                <a:lnTo>
                  <a:pt x="905602" y="98888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7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534"/>
            <a:ext cx="851874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All Workflows</a:t>
            </a:r>
            <a:endParaRPr lang="en-AU" dirty="0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57200" y="4299941"/>
            <a:ext cx="8229600" cy="294681"/>
          </a:xfrm>
        </p:spPr>
        <p:txBody>
          <a:bodyPr/>
          <a:lstStyle/>
          <a:p>
            <a:r>
              <a:rPr lang="en-AU" sz="1400" dirty="0" smtClean="0"/>
              <a:t>View the detailed workflow and see the status descriptions on the Help Centre:</a:t>
            </a:r>
          </a:p>
          <a:p>
            <a:r>
              <a:rPr lang="en-AU" sz="1400" b="1" i="1" dirty="0" smtClean="0"/>
              <a:t>Help Centre &gt; Case Status </a:t>
            </a:r>
            <a:r>
              <a:rPr lang="en-AU" sz="1400" b="1" i="1" dirty="0"/>
              <a:t>&gt; Case Status &amp; </a:t>
            </a:r>
            <a:r>
              <a:rPr lang="en-AU" sz="1400" b="1" i="1" dirty="0" smtClean="0"/>
              <a:t>Workflows</a:t>
            </a:r>
          </a:p>
          <a:p>
            <a:r>
              <a:rPr lang="en-AU" sz="1000" b="1" i="1" dirty="0"/>
              <a:t>https://</a:t>
            </a:r>
            <a:r>
              <a:rPr lang="en-AU" sz="1000" b="1" i="1" dirty="0" smtClean="0"/>
              <a:t>help.nhvr.gov.au/online-permit-system-4/help-centre-customer/case-tracker/case-status-workflows</a:t>
            </a:r>
          </a:p>
          <a:p>
            <a:endParaRPr lang="en-AU" sz="1400" b="1" i="1" dirty="0" smtClean="0"/>
          </a:p>
          <a:p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494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33" idx="3"/>
          </p:cNvCxnSpPr>
          <p:nvPr/>
        </p:nvCxnSpPr>
        <p:spPr>
          <a:xfrm flipV="1">
            <a:off x="1124096" y="2500635"/>
            <a:ext cx="6552728" cy="7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Top 3 Most Common Workflows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1600" dirty="0">
              <a:cs typeface="Arial" charset="0"/>
            </a:endParaRPr>
          </a:p>
          <a:p>
            <a:r>
              <a:rPr lang="en-AU" sz="1600" dirty="0">
                <a:cs typeface="Arial" charset="0"/>
              </a:rPr>
              <a:t>A</a:t>
            </a:r>
            <a:r>
              <a:rPr lang="en-AU" sz="1600" dirty="0" smtClean="0">
                <a:cs typeface="Arial" charset="0"/>
              </a:rPr>
              <a:t>dditional </a:t>
            </a:r>
            <a:r>
              <a:rPr lang="en-AU" sz="1600" dirty="0">
                <a:cs typeface="Arial" charset="0"/>
              </a:rPr>
              <a:t>information is </a:t>
            </a:r>
            <a:r>
              <a:rPr lang="en-AU" sz="1600" b="1" dirty="0" smtClean="0">
                <a:cs typeface="Arial" charset="0"/>
              </a:rPr>
              <a:t>not</a:t>
            </a:r>
            <a:r>
              <a:rPr lang="en-AU" sz="1600" dirty="0" smtClean="0">
                <a:cs typeface="Arial" charset="0"/>
              </a:rPr>
              <a:t> required:</a:t>
            </a: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9552" y="771550"/>
            <a:ext cx="2648661" cy="457200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 smtClean="0"/>
              <a:t>Workflow 1</a:t>
            </a:r>
            <a:endParaRPr lang="en-AU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1700280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New</a:t>
            </a:r>
            <a:endParaRPr lang="en-US" sz="1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148552" y="2359004"/>
            <a:ext cx="1080000" cy="2847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Consent Requested</a:t>
            </a:r>
            <a:endParaRPr lang="en-US" sz="1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9552" y="2359004"/>
            <a:ext cx="952837" cy="28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Permit Application</a:t>
            </a:r>
            <a:endParaRPr lang="en-US" sz="1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39548" y="3795886"/>
            <a:ext cx="952841" cy="1224136"/>
            <a:chOff x="539548" y="3795886"/>
            <a:chExt cx="952841" cy="1224136"/>
          </a:xfrm>
        </p:grpSpPr>
        <p:sp>
          <p:nvSpPr>
            <p:cNvPr id="30" name="Rounded Rectangle 29"/>
            <p:cNvSpPr/>
            <p:nvPr/>
          </p:nvSpPr>
          <p:spPr>
            <a:xfrm>
              <a:off x="539548" y="3795886"/>
              <a:ext cx="952841" cy="122413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00" dirty="0" smtClean="0"/>
                <a:t>LEGEND</a:t>
              </a:r>
              <a:endParaRPr lang="en-US" sz="1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2974" y="4533438"/>
              <a:ext cx="872349" cy="18000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With NHVR</a:t>
              </a:r>
              <a:endParaRPr lang="en-US" sz="800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82974" y="4749462"/>
              <a:ext cx="872349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Case Closed</a:t>
              </a:r>
              <a:endParaRPr lang="en-US" sz="8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2976" y="4317414"/>
              <a:ext cx="872349" cy="180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With RM</a:t>
              </a:r>
              <a:endParaRPr lang="en-US" sz="8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2974" y="4101390"/>
              <a:ext cx="872349" cy="18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With Customer</a:t>
              </a:r>
              <a:endParaRPr lang="en-US" sz="800" b="1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924416" y="2366791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Being Assessed</a:t>
            </a:r>
            <a:endParaRPr lang="en-US" sz="1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372688" y="2359004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Finalising</a:t>
            </a:r>
            <a:r>
              <a:rPr lang="en-US" sz="1000" b="1" dirty="0" smtClean="0"/>
              <a:t> Outcome</a:t>
            </a:r>
            <a:endParaRPr lang="en-US" sz="1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596824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Completed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699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33" idx="3"/>
          </p:cNvCxnSpPr>
          <p:nvPr/>
        </p:nvCxnSpPr>
        <p:spPr>
          <a:xfrm flipV="1">
            <a:off x="1124096" y="2500635"/>
            <a:ext cx="6552728" cy="7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9552" y="3795886"/>
            <a:ext cx="952841" cy="12241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/>
              <a:t>LEGEND</a:t>
            </a:r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Top 3 Most Common Workflows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1600" dirty="0">
              <a:cs typeface="Arial" charset="0"/>
            </a:endParaRPr>
          </a:p>
          <a:p>
            <a:r>
              <a:rPr lang="en-AU" sz="1600" dirty="0" smtClean="0">
                <a:cs typeface="Arial" charset="0"/>
              </a:rPr>
              <a:t>Additional information is required from the </a:t>
            </a:r>
            <a:r>
              <a:rPr lang="en-AU" sz="1600" b="1" dirty="0" smtClean="0">
                <a:cs typeface="Arial" charset="0"/>
              </a:rPr>
              <a:t>Customer:</a:t>
            </a:r>
            <a:endParaRPr lang="en-AU" sz="1600" b="1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9552" y="771550"/>
            <a:ext cx="2648661" cy="457200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 smtClean="0"/>
              <a:t>Workflow 2 – Type 1</a:t>
            </a:r>
            <a:endParaRPr lang="en-AU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1700280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New</a:t>
            </a:r>
            <a:endParaRPr lang="en-US" sz="1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148552" y="2359004"/>
            <a:ext cx="1080000" cy="2847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Consent Requested</a:t>
            </a:r>
            <a:endParaRPr lang="en-US" sz="1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9552" y="2359004"/>
            <a:ext cx="952837" cy="28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Permit Application</a:t>
            </a:r>
            <a:endParaRPr lang="en-US" sz="1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2978" y="4533438"/>
            <a:ext cx="872349" cy="1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NHVR</a:t>
            </a:r>
            <a:endParaRPr lang="en-US" sz="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82978" y="4749462"/>
            <a:ext cx="872349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Case Closed</a:t>
            </a:r>
            <a:endParaRPr lang="en-US" sz="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980" y="4317414"/>
            <a:ext cx="872349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RM</a:t>
            </a:r>
            <a:endParaRPr lang="en-US" sz="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82978" y="4101390"/>
            <a:ext cx="872349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Customer</a:t>
            </a:r>
            <a:endParaRPr lang="en-US" sz="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924416" y="2366791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Being Assessed</a:t>
            </a:r>
            <a:endParaRPr lang="en-US" sz="1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372688" y="2359004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Finalising</a:t>
            </a:r>
            <a:r>
              <a:rPr lang="en-US" sz="1000" b="1" dirty="0" smtClean="0"/>
              <a:t> Outcome</a:t>
            </a:r>
            <a:endParaRPr lang="en-US" sz="1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596824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Completed</a:t>
            </a:r>
            <a:endParaRPr lang="en-US" sz="1000" b="1" dirty="0"/>
          </a:p>
        </p:txBody>
      </p:sp>
      <p:sp>
        <p:nvSpPr>
          <p:cNvPr id="17" name="Up-Down Arrow 16"/>
          <p:cNvSpPr/>
          <p:nvPr/>
        </p:nvSpPr>
        <p:spPr>
          <a:xfrm>
            <a:off x="3365025" y="2715766"/>
            <a:ext cx="198782" cy="468684"/>
          </a:xfrm>
          <a:prstGeom prst="up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24296" y="3221610"/>
            <a:ext cx="1080000" cy="2862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Cust</a:t>
            </a:r>
            <a:r>
              <a:rPr lang="en-US" sz="1000" b="1" dirty="0"/>
              <a:t> Info </a:t>
            </a:r>
            <a:r>
              <a:rPr lang="en-US" sz="1000" b="1" dirty="0" err="1"/>
              <a:t>Req’d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35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33" idx="3"/>
          </p:cNvCxnSpPr>
          <p:nvPr/>
        </p:nvCxnSpPr>
        <p:spPr>
          <a:xfrm flipV="1">
            <a:off x="1124096" y="2500635"/>
            <a:ext cx="6552728" cy="7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9548" y="3827747"/>
            <a:ext cx="952841" cy="12241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/>
              <a:t>LEGEND</a:t>
            </a:r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Status | </a:t>
            </a:r>
            <a:r>
              <a:rPr lang="en-US" dirty="0" smtClean="0"/>
              <a:t>Top 3 Most Common Workflows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1600" dirty="0">
              <a:cs typeface="Arial" charset="0"/>
            </a:endParaRPr>
          </a:p>
          <a:p>
            <a:r>
              <a:rPr lang="en-AU" sz="1600" dirty="0" smtClean="0">
                <a:cs typeface="Arial" charset="0"/>
              </a:rPr>
              <a:t>Additional information is required from the </a:t>
            </a:r>
            <a:r>
              <a:rPr lang="en-AU" sz="1600" b="1" dirty="0" smtClean="0">
                <a:cs typeface="Arial" charset="0"/>
              </a:rPr>
              <a:t>Customer:</a:t>
            </a:r>
            <a:endParaRPr lang="en-AU" sz="1600" b="1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pPr algn="ctr"/>
            <a:endParaRPr lang="en-AU" sz="1600" dirty="0">
              <a:cs typeface="Arial" charset="0"/>
            </a:endParaRPr>
          </a:p>
          <a:p>
            <a:pPr algn="ctr"/>
            <a:endParaRPr lang="en-AU" sz="1600" dirty="0" smtClean="0">
              <a:cs typeface="Arial" charset="0"/>
            </a:endParaRPr>
          </a:p>
          <a:p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9552" y="771550"/>
            <a:ext cx="2648661" cy="457200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 smtClean="0"/>
              <a:t>Workflow 2 – Type 2</a:t>
            </a:r>
            <a:endParaRPr lang="en-AU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1700280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New</a:t>
            </a:r>
            <a:endParaRPr lang="en-US" sz="1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148552" y="2359004"/>
            <a:ext cx="1080000" cy="2847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Consent Requested</a:t>
            </a:r>
            <a:endParaRPr lang="en-US" sz="1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9552" y="2359004"/>
            <a:ext cx="952837" cy="28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Permit Application</a:t>
            </a:r>
            <a:endParaRPr lang="en-US" sz="1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2974" y="4565299"/>
            <a:ext cx="872349" cy="1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NHVR</a:t>
            </a:r>
            <a:endParaRPr lang="en-US" sz="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82974" y="4781323"/>
            <a:ext cx="872349" cy="1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Case Closed</a:t>
            </a:r>
            <a:endParaRPr lang="en-US" sz="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976" y="4349275"/>
            <a:ext cx="872349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RM</a:t>
            </a:r>
            <a:endParaRPr lang="en-US" sz="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82974" y="4133251"/>
            <a:ext cx="872349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With Customer</a:t>
            </a:r>
            <a:endParaRPr lang="en-US" sz="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924416" y="2366791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Being Assessed</a:t>
            </a:r>
            <a:endParaRPr lang="en-US" sz="1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372688" y="2359004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Finalising</a:t>
            </a:r>
            <a:r>
              <a:rPr lang="en-US" sz="1000" b="1" dirty="0" smtClean="0"/>
              <a:t> Outcome</a:t>
            </a:r>
            <a:endParaRPr lang="en-US" sz="1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596824" y="2357513"/>
            <a:ext cx="1080000" cy="28624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Completed</a:t>
            </a:r>
            <a:endParaRPr lang="en-US" sz="1000" b="1" dirty="0"/>
          </a:p>
        </p:txBody>
      </p:sp>
      <p:sp>
        <p:nvSpPr>
          <p:cNvPr id="17" name="Up-Down Arrow 16"/>
          <p:cNvSpPr/>
          <p:nvPr/>
        </p:nvSpPr>
        <p:spPr>
          <a:xfrm>
            <a:off x="5813417" y="2715766"/>
            <a:ext cx="198782" cy="468684"/>
          </a:xfrm>
          <a:prstGeom prst="up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72688" y="3221610"/>
            <a:ext cx="1080000" cy="2862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Cust</a:t>
            </a:r>
            <a:r>
              <a:rPr lang="en-US" sz="1000" b="1" dirty="0"/>
              <a:t> Info </a:t>
            </a:r>
            <a:r>
              <a:rPr lang="en-US" sz="1000" b="1" dirty="0" err="1"/>
              <a:t>Req’d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6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VR">
      <a:dk1>
        <a:sysClr val="windowText" lastClr="000000"/>
      </a:dk1>
      <a:lt1>
        <a:sysClr val="window" lastClr="FFFFFF"/>
      </a:lt1>
      <a:dk2>
        <a:srgbClr val="0F2D52"/>
      </a:dk2>
      <a:lt2>
        <a:srgbClr val="43849D"/>
      </a:lt2>
      <a:accent1>
        <a:srgbClr val="4A9B98"/>
      </a:accent1>
      <a:accent2>
        <a:srgbClr val="67A7CC"/>
      </a:accent2>
      <a:accent3>
        <a:srgbClr val="262626"/>
      </a:accent3>
      <a:accent4>
        <a:srgbClr val="B4C4D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scription0 xmlns="6d1e06d8-cfc4-445d-9926-ee891e968b17" xsi:nil="true"/>
    <Release_x0020_date xmlns="6d1e06d8-cfc4-445d-9926-ee891e968b17" xsi:nil="true"/>
    <Review_x0020_date xmlns="6d1e06d8-cfc4-445d-9926-ee891e968b17" xsi:nil="true"/>
    <Status xmlns="6d1e06d8-cfc4-445d-9926-ee891e968b17" xsi:nil="true"/>
    <URL xmlns="http://schemas.microsoft.com/sharepoint/v3">
      <Url xsi:nil="true"/>
      <Description xsi:nil="true"/>
    </URL>
    <Document_x0020_type xmlns="6d1e06d8-cfc4-445d-9926-ee891e968b17">Template</Document_x0020_type>
    <Document_x0020_group xmlns="6d1e06d8-cfc4-445d-9926-ee891e968b17">Corporate Templates and Tools</Document_x0020_group>
    <Version_x0020_number xmlns="6d1e06d8-cfc4-445d-9926-ee891e968b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BD1DA874ABB4BAFED75A40A685C64" ma:contentTypeVersion="8" ma:contentTypeDescription="Create a new document." ma:contentTypeScope="" ma:versionID="41b24a604a421b2d0d0302f1c0cd57b1">
  <xsd:schema xmlns:xsd="http://www.w3.org/2001/XMLSchema" xmlns:xs="http://www.w3.org/2001/XMLSchema" xmlns:p="http://schemas.microsoft.com/office/2006/metadata/properties" xmlns:ns1="http://schemas.microsoft.com/sharepoint/v3" xmlns:ns2="6d1e06d8-cfc4-445d-9926-ee891e968b17" targetNamespace="http://schemas.microsoft.com/office/2006/metadata/properties" ma:root="true" ma:fieldsID="e33681335c4bef522cbb4ba55b73f23f" ns1:_="" ns2:_="">
    <xsd:import namespace="http://schemas.microsoft.com/sharepoint/v3"/>
    <xsd:import namespace="6d1e06d8-cfc4-445d-9926-ee891e968b1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 minOccurs="0"/>
                <xsd:element ref="ns2:Document_x0020_group" minOccurs="0"/>
                <xsd:element ref="ns2:Document_x0020_type" minOccurs="0"/>
                <xsd:element ref="ns2:Release_x0020_date" minOccurs="0"/>
                <xsd:element ref="ns2:Review_x0020_date" minOccurs="0"/>
                <xsd:element ref="ns2:Status" minOccurs="0"/>
                <xsd:element ref="ns1:URL" minOccurs="0"/>
                <xsd:element ref="ns2:Version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6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e06d8-cfc4-445d-9926-ee891e968b17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description="Describe what the document is about" ma:internalName="Description0">
      <xsd:simpleType>
        <xsd:restriction base="dms:Note">
          <xsd:maxLength value="255"/>
        </xsd:restriction>
      </xsd:simpleType>
    </xsd:element>
    <xsd:element name="Document_x0020_group" ma:index="11" nillable="true" ma:displayName="Document group" ma:description="What type of document is this?" ma:format="RadioButtons" ma:internalName="Document_x0020_group">
      <xsd:simpleType>
        <xsd:restriction base="dms:Choice">
          <xsd:enumeration value="Business Continuity Framework"/>
          <xsd:enumeration value="Contract Management &amp; Procurement Framework"/>
          <xsd:enumeration value="Corporate Control Documents"/>
          <xsd:enumeration value="Corporate Templates and Tools"/>
          <xsd:enumeration value="Engagement &amp; Partnerships Framework"/>
          <xsd:enumeration value="Financial Management Framework"/>
          <xsd:enumeration value="Health, Safety &amp; Wellbeing Framework"/>
          <xsd:enumeration value="ICT Governance Framework"/>
          <xsd:enumeration value="Information Management Framework"/>
          <xsd:enumeration value="People &amp; Capability Framework"/>
          <xsd:enumeration value="Probity Framework"/>
          <xsd:enumeration value="Project Management Framework"/>
          <xsd:enumeration value="Regulatory Control Framework"/>
          <xsd:enumeration value="Risk Management Framework"/>
          <xsd:enumeration value="unassigned"/>
        </xsd:restriction>
      </xsd:simpleType>
    </xsd:element>
    <xsd:element name="Document_x0020_type" ma:index="12" nillable="true" ma:displayName="Document type" ma:description="The type of document" ma:internalName="Document_x0020_type">
      <xsd:simpleType>
        <xsd:restriction base="dms:Text">
          <xsd:maxLength value="255"/>
        </xsd:restriction>
      </xsd:simpleType>
    </xsd:element>
    <xsd:element name="Release_x0020_date" ma:index="13" nillable="true" ma:displayName="Release date" ma:description="Date it was released" ma:format="DateOnly" ma:internalName="Release_x0020_date">
      <xsd:simpleType>
        <xsd:restriction base="dms:DateTime"/>
      </xsd:simpleType>
    </xsd:element>
    <xsd:element name="Review_x0020_date" ma:index="14" nillable="true" ma:displayName="Review date" ma:description="Date the document is due to be reviewed" ma:format="DateOnly" ma:internalName="Review_x0020_date">
      <xsd:simpleType>
        <xsd:restriction base="dms:DateTime"/>
      </xsd:simpleType>
    </xsd:element>
    <xsd:element name="Status" ma:index="15" nillable="true" ma:displayName="Status" ma:description="The status of the publication (eg. is it in review, who is reviewing it etc.)" ma:internalName="Status">
      <xsd:simpleType>
        <xsd:restriction base="dms:Note">
          <xsd:maxLength value="255"/>
        </xsd:restriction>
      </xsd:simpleType>
    </xsd:element>
    <xsd:element name="Version_x0020_number" ma:index="17" nillable="true" ma:displayName="Version number" ma:decimals="1" ma:internalName="Version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89491A-4E57-4A49-A1F2-48DADE26781F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d1e06d8-cfc4-445d-9926-ee891e968b17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01419F-2447-421E-AA1E-3B3DFAE2C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A427E-1D5E-4C54-843E-6BB22D8B9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1e06d8-cfc4-445d-9926-ee891e968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943</Words>
  <Application>Microsoft Office PowerPoint</Application>
  <PresentationFormat>On-screen Show (16:9)</PresentationFormat>
  <Paragraphs>233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Portal TV</vt:lpstr>
      <vt:lpstr>Introduction</vt:lpstr>
      <vt:lpstr>Purpose of Webinar | Case Status </vt:lpstr>
      <vt:lpstr>Purpose of Webinar | Case Progress </vt:lpstr>
      <vt:lpstr>Case Status | Overview</vt:lpstr>
      <vt:lpstr>Case Status | All Workflows</vt:lpstr>
      <vt:lpstr>Case Status | Top 3 Most Common Workflows</vt:lpstr>
      <vt:lpstr>Case Status | Top 3 Most Common Workflows</vt:lpstr>
      <vt:lpstr>Case Status | Top 3 Most Common Workflows</vt:lpstr>
      <vt:lpstr>Case Status | Top 3 Most Common Workflows</vt:lpstr>
      <vt:lpstr>Consent Status | Overview</vt:lpstr>
      <vt:lpstr>Consent Status | All Workflows</vt:lpstr>
      <vt:lpstr>Case Status| Closed Status Explained </vt:lpstr>
      <vt:lpstr>Consent Status| Finalised and Closed Status Explained </vt:lpstr>
      <vt:lpstr>More Information| User Support </vt:lpstr>
      <vt:lpstr>Thank you</vt:lpstr>
    </vt:vector>
  </TitlesOfParts>
  <Company>National Heavy Vehicle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(Widescreen)</dc:title>
  <dc:creator>Tara Crane</dc:creator>
  <cp:lastModifiedBy>Callum Fraser</cp:lastModifiedBy>
  <cp:revision>57</cp:revision>
  <cp:lastPrinted>2017-12-19T22:34:29Z</cp:lastPrinted>
  <dcterms:created xsi:type="dcterms:W3CDTF">2017-07-17T06:48:46Z</dcterms:created>
  <dcterms:modified xsi:type="dcterms:W3CDTF">2017-12-19T22:37:08Z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0x01010089DBD1DA874ABB4BAFED75A40A685C64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Order">
    <vt:r8>1200</vt:r8>
  </property>
  <property fmtid="{D5CDD505-2E9C-101B-9397-08002B2CF9AE}" pid="7" name="Description0">
    <vt:lpwstr/>
  </property>
  <property fmtid="{D5CDD505-2E9C-101B-9397-08002B2CF9AE}" pid="8" name="Document type">
    <vt:lpwstr>Template</vt:lpwstr>
  </property>
  <property fmtid="{D5CDD505-2E9C-101B-9397-08002B2CF9AE}" pid="9" name="Status">
    <vt:lpwstr/>
  </property>
  <property fmtid="{D5CDD505-2E9C-101B-9397-08002B2CF9AE}" pid="10" name="Document group">
    <vt:lpwstr>Corporate Templates and Tools</vt:lpwstr>
  </property>
</Properties>
</file>